
<file path=[Content_Types].xml><?xml version="1.0" encoding="utf-8"?>
<Types xmlns="http://schemas.openxmlformats.org/package/2006/content-types">
  <Default Extension="bin" ContentType="application/vnd.openxmlformats-officedocument.presentationml.printerSetting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6.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11.xml" ContentType="application/vnd.openxmlformats-officedocument.presentationml.notesSlide+xml"/>
  <Override PartName="/ppt/notesSlides/notesSlide5.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8"/>
  </p:notesMasterIdLst>
  <p:sldIdLst>
    <p:sldId id="256" r:id="rId2"/>
    <p:sldId id="327" r:id="rId3"/>
    <p:sldId id="257" r:id="rId4"/>
    <p:sldId id="258" r:id="rId5"/>
    <p:sldId id="326" r:id="rId6"/>
    <p:sldId id="334" r:id="rId7"/>
    <p:sldId id="330" r:id="rId8"/>
    <p:sldId id="331" r:id="rId9"/>
    <p:sldId id="333" r:id="rId10"/>
    <p:sldId id="336" r:id="rId11"/>
    <p:sldId id="339" r:id="rId12"/>
    <p:sldId id="284" r:id="rId13"/>
    <p:sldId id="360" r:id="rId14"/>
    <p:sldId id="342" r:id="rId15"/>
    <p:sldId id="348" r:id="rId16"/>
    <p:sldId id="349" r:id="rId17"/>
    <p:sldId id="350" r:id="rId18"/>
    <p:sldId id="351" r:id="rId19"/>
    <p:sldId id="340" r:id="rId20"/>
    <p:sldId id="361" r:id="rId21"/>
    <p:sldId id="338" r:id="rId22"/>
    <p:sldId id="352" r:id="rId23"/>
    <p:sldId id="341" r:id="rId24"/>
    <p:sldId id="344" r:id="rId25"/>
    <p:sldId id="358" r:id="rId26"/>
    <p:sldId id="270" r:id="rId27"/>
    <p:sldId id="303" r:id="rId28"/>
    <p:sldId id="316" r:id="rId29"/>
    <p:sldId id="266" r:id="rId30"/>
    <p:sldId id="274" r:id="rId31"/>
    <p:sldId id="285" r:id="rId32"/>
    <p:sldId id="279" r:id="rId33"/>
    <p:sldId id="295" r:id="rId34"/>
    <p:sldId id="310" r:id="rId35"/>
    <p:sldId id="319" r:id="rId36"/>
    <p:sldId id="362"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0" d="100"/>
          <a:sy n="100" d="100"/>
        </p:scale>
        <p:origin x="-188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printerSettings" Target="printerSettings/printerSettings1.bin"/><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9" Type="http://schemas.openxmlformats.org/officeDocument/2006/relationships/slide" Target="slides/slide28.xml"/><Relationship Id="rId2" Type="http://schemas.openxmlformats.org/officeDocument/2006/relationships/slide" Target="slides/slide1.xml"/><Relationship Id="rId16" Type="http://schemas.openxmlformats.org/officeDocument/2006/relationships/slide" Target="slides/slide15.xml"/><Relationship Id="rId24" Type="http://schemas.openxmlformats.org/officeDocument/2006/relationships/slide" Target="slides/slide23.xml"/><Relationship Id="rId1" Type="http://schemas.openxmlformats.org/officeDocument/2006/relationships/slideMaster" Target="slideMasters/slideMaster1.xml"/><Relationship Id="rId32" Type="http://schemas.openxmlformats.org/officeDocument/2006/relationships/slide" Target="slides/slide31.xml"/><Relationship Id="rId6" Type="http://schemas.openxmlformats.org/officeDocument/2006/relationships/slide" Target="slides/slide5.xml"/><Relationship Id="rId11" Type="http://schemas.openxmlformats.org/officeDocument/2006/relationships/slide" Target="slides/slide10.xml"/><Relationship Id="rId37" Type="http://schemas.openxmlformats.org/officeDocument/2006/relationships/slide" Target="slides/slide36.xml"/><Relationship Id="rId40" Type="http://schemas.openxmlformats.org/officeDocument/2006/relationships/presProps" Target="presProps.xml"/><Relationship Id="rId45" Type="http://schemas.openxmlformats.org/officeDocument/2006/relationships/customXml" Target="../customXml/item2.xml"/><Relationship Id="rId23" Type="http://schemas.openxmlformats.org/officeDocument/2006/relationships/slide" Target="slides/slide22.xml"/><Relationship Id="rId28" Type="http://schemas.openxmlformats.org/officeDocument/2006/relationships/slide" Target="slides/slide27.xml"/><Relationship Id="rId5" Type="http://schemas.openxmlformats.org/officeDocument/2006/relationships/slide" Target="slides/slide4.xml"/><Relationship Id="rId36" Type="http://schemas.openxmlformats.org/officeDocument/2006/relationships/slide" Target="slides/slide35.xml"/><Relationship Id="rId15" Type="http://schemas.openxmlformats.org/officeDocument/2006/relationships/slide" Target="slides/slide14.xml"/><Relationship Id="rId31" Type="http://schemas.openxmlformats.org/officeDocument/2006/relationships/slide" Target="slides/slide30.xml"/><Relationship Id="rId10" Type="http://schemas.openxmlformats.org/officeDocument/2006/relationships/slide" Target="slides/slide9.xml"/><Relationship Id="rId19" Type="http://schemas.openxmlformats.org/officeDocument/2006/relationships/slide" Target="slides/slide18.xml"/><Relationship Id="rId44" Type="http://schemas.openxmlformats.org/officeDocument/2006/relationships/customXml" Target="../customXml/item1.xml"/><Relationship Id="rId22" Type="http://schemas.openxmlformats.org/officeDocument/2006/relationships/slide" Target="slides/slide21.xml"/><Relationship Id="rId27" Type="http://schemas.openxmlformats.org/officeDocument/2006/relationships/slide" Target="slides/slide26.xml"/><Relationship Id="rId4" Type="http://schemas.openxmlformats.org/officeDocument/2006/relationships/slide" Target="slides/slide3.xml"/><Relationship Id="rId30" Type="http://schemas.openxmlformats.org/officeDocument/2006/relationships/slide" Target="slides/slide29.xml"/><Relationship Id="rId9" Type="http://schemas.openxmlformats.org/officeDocument/2006/relationships/slide" Target="slides/slide8.xml"/><Relationship Id="rId35" Type="http://schemas.openxmlformats.org/officeDocument/2006/relationships/slide" Target="slides/slide34.xml"/><Relationship Id="rId14" Type="http://schemas.openxmlformats.org/officeDocument/2006/relationships/slide" Target="slides/slide13.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25" Type="http://schemas.openxmlformats.org/officeDocument/2006/relationships/slide" Target="slides/slide24.xml"/><Relationship Id="rId33" Type="http://schemas.openxmlformats.org/officeDocument/2006/relationships/slide" Target="slides/slide32.xml"/><Relationship Id="rId12" Type="http://schemas.openxmlformats.org/officeDocument/2006/relationships/slide" Target="slides/slide11.xml"/><Relationship Id="rId17" Type="http://schemas.openxmlformats.org/officeDocument/2006/relationships/slide" Target="slides/slide16.xml"/><Relationship Id="rId38" Type="http://schemas.openxmlformats.org/officeDocument/2006/relationships/notesMaster" Target="notesMasters/notesMaster1.xml"/><Relationship Id="rId46" Type="http://schemas.openxmlformats.org/officeDocument/2006/relationships/customXml" Target="../customXml/item3.xml"/><Relationship Id="rId20" Type="http://schemas.openxmlformats.org/officeDocument/2006/relationships/slide" Target="slides/slide19.xml"/><Relationship Id="rId4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1399D2-AEDC-7845-A249-9F69FF57A32E}" type="datetimeFigureOut">
              <a:rPr lang="en-US" smtClean="0"/>
              <a:t>27/10/20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6D3B9E-A35B-8A49-94D6-C60C27800227}" type="slidenum">
              <a:rPr lang="en-US" smtClean="0"/>
              <a:t>‹#›</a:t>
            </a:fld>
            <a:endParaRPr lang="en-US"/>
          </a:p>
        </p:txBody>
      </p:sp>
    </p:spTree>
    <p:extLst>
      <p:ext uri="{BB962C8B-B14F-4D97-AF65-F5344CB8AC3E}">
        <p14:creationId xmlns:p14="http://schemas.microsoft.com/office/powerpoint/2010/main" val="11639290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IE" sz="1200" dirty="0" smtClean="0"/>
              <a:t>A number of key</a:t>
            </a:r>
            <a:r>
              <a:rPr lang="en-IE" sz="1200" baseline="0" dirty="0" smtClean="0"/>
              <a:t> beliefs and ethical principles in </a:t>
            </a:r>
            <a:r>
              <a:rPr lang="en-IE" sz="1200" dirty="0" smtClean="0"/>
              <a:t>Hinduism  have direct ecological implications</a:t>
            </a:r>
            <a:r>
              <a:rPr lang="en-US" sz="1200" b="1" kern="1200" dirty="0" smtClean="0">
                <a:solidFill>
                  <a:schemeClr val="tx1"/>
                </a:solidFill>
                <a:latin typeface="+mn-lt"/>
                <a:ea typeface="+mn-ea"/>
                <a:cs typeface="+mn-cs"/>
              </a:rPr>
              <a:t> and directions</a:t>
            </a:r>
            <a:r>
              <a:rPr lang="en-US" sz="1200" b="1" kern="1200" baseline="0" dirty="0" smtClean="0">
                <a:solidFill>
                  <a:schemeClr val="tx1"/>
                </a:solidFill>
                <a:latin typeface="+mn-lt"/>
                <a:ea typeface="+mn-ea"/>
                <a:cs typeface="+mn-cs"/>
              </a:rPr>
              <a:t> for ways of doing business.  I’ll list some of the most important and point out how they are relevant to our conversation today</a:t>
            </a:r>
            <a:endParaRPr lang="en-US" sz="1200" b="1"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F6D3B9E-A35B-8A49-94D6-C60C27800227}" type="slidenum">
              <a:rPr lang="en-US" smtClean="0"/>
              <a:t>2</a:t>
            </a:fld>
            <a:endParaRPr lang="en-US"/>
          </a:p>
        </p:txBody>
      </p:sp>
    </p:spTree>
    <p:extLst>
      <p:ext uri="{BB962C8B-B14F-4D97-AF65-F5344CB8AC3E}">
        <p14:creationId xmlns:p14="http://schemas.microsoft.com/office/powerpoint/2010/main" val="35752403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IE" dirty="0" smtClean="0"/>
              <a:t>This principle has implications for green businesses. All green businesses should evaluate how they operate. Hyper-efficient use of natural resources, developing zero waste or near-zero waste models for production, distribution, and end-of-use for all products, use of recycled materials wherever possible, eliminating entirely single-use and non-biodegradable materials all must be done in a business to move towards a circular economy. </a:t>
            </a:r>
            <a:endParaRPr lang="en-US" dirty="0" smtClean="0"/>
          </a:p>
          <a:p>
            <a:endParaRPr lang="en-US" dirty="0"/>
          </a:p>
        </p:txBody>
      </p:sp>
      <p:sp>
        <p:nvSpPr>
          <p:cNvPr id="4" name="Slide Number Placeholder 3"/>
          <p:cNvSpPr>
            <a:spLocks noGrp="1"/>
          </p:cNvSpPr>
          <p:nvPr>
            <p:ph type="sldNum" sz="quarter" idx="10"/>
          </p:nvPr>
        </p:nvSpPr>
        <p:spPr/>
        <p:txBody>
          <a:bodyPr/>
          <a:lstStyle/>
          <a:p>
            <a:fld id="{8F6D3B9E-A35B-8A49-94D6-C60C27800227}" type="slidenum">
              <a:rPr lang="en-US" smtClean="0"/>
              <a:t>24</a:t>
            </a:fld>
            <a:endParaRPr lang="en-US"/>
          </a:p>
        </p:txBody>
      </p:sp>
    </p:spTree>
    <p:extLst>
      <p:ext uri="{BB962C8B-B14F-4D97-AF65-F5344CB8AC3E}">
        <p14:creationId xmlns:p14="http://schemas.microsoft.com/office/powerpoint/2010/main" val="36547521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F6D3B9E-A35B-8A49-94D6-C60C27800227}" type="slidenum">
              <a:rPr lang="en-US" smtClean="0"/>
              <a:t>35</a:t>
            </a:fld>
            <a:endParaRPr lang="en-US"/>
          </a:p>
        </p:txBody>
      </p:sp>
    </p:spTree>
    <p:extLst>
      <p:ext uri="{BB962C8B-B14F-4D97-AF65-F5344CB8AC3E}">
        <p14:creationId xmlns:p14="http://schemas.microsoft.com/office/powerpoint/2010/main" val="2975079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0"/>
              </a:spcAft>
            </a:pPr>
            <a:r>
              <a:rPr lang="en-IE" sz="1200" dirty="0" smtClean="0">
                <a:solidFill>
                  <a:srgbClr val="000000"/>
                </a:solidFill>
                <a:effectLst/>
                <a:latin typeface="Georgia"/>
                <a:ea typeface="Times New Roman"/>
                <a:cs typeface="Times New Roman"/>
              </a:rPr>
              <a:t>Hinduism is based on ancient scriptures created by sages of India. Hinduism is also expressed through mediums such as rituals, pilgrimages, art and storytelling. Through the ages, saints and gurus (or mentors) have interpreted the scriptures for new generations and to address contemporary contexts and issues. </a:t>
            </a:r>
            <a:endParaRPr lang="en-US" sz="1200" dirty="0" smtClean="0">
              <a:effectLst/>
              <a:latin typeface="+mn-lt"/>
              <a:ea typeface="Calibri"/>
              <a:cs typeface="Times New Roman"/>
            </a:endParaRPr>
          </a:p>
        </p:txBody>
      </p:sp>
      <p:sp>
        <p:nvSpPr>
          <p:cNvPr id="4" name="Slide Number Placeholder 3"/>
          <p:cNvSpPr>
            <a:spLocks noGrp="1"/>
          </p:cNvSpPr>
          <p:nvPr>
            <p:ph type="sldNum" sz="quarter" idx="10"/>
          </p:nvPr>
        </p:nvSpPr>
        <p:spPr/>
        <p:txBody>
          <a:bodyPr/>
          <a:lstStyle/>
          <a:p>
            <a:fld id="{8F6D3B9E-A35B-8A49-94D6-C60C27800227}" type="slidenum">
              <a:rPr lang="en-US" smtClean="0"/>
              <a:t>3</a:t>
            </a:fld>
            <a:endParaRPr lang="en-US"/>
          </a:p>
        </p:txBody>
      </p:sp>
    </p:spTree>
    <p:extLst>
      <p:ext uri="{BB962C8B-B14F-4D97-AF65-F5344CB8AC3E}">
        <p14:creationId xmlns:p14="http://schemas.microsoft.com/office/powerpoint/2010/main" val="1256771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0"/>
              </a:spcAft>
            </a:pPr>
            <a:endParaRPr lang="en-IE" sz="1200" dirty="0" smtClean="0">
              <a:solidFill>
                <a:srgbClr val="000000"/>
              </a:solidFill>
              <a:effectLst/>
              <a:latin typeface="Georgia"/>
              <a:ea typeface="Times New Roman"/>
              <a:cs typeface="Times New Roman"/>
            </a:endParaRPr>
          </a:p>
        </p:txBody>
      </p:sp>
      <p:sp>
        <p:nvSpPr>
          <p:cNvPr id="4" name="Slide Number Placeholder 3"/>
          <p:cNvSpPr>
            <a:spLocks noGrp="1"/>
          </p:cNvSpPr>
          <p:nvPr>
            <p:ph type="sldNum" sz="quarter" idx="10"/>
          </p:nvPr>
        </p:nvSpPr>
        <p:spPr/>
        <p:txBody>
          <a:bodyPr/>
          <a:lstStyle/>
          <a:p>
            <a:fld id="{8F6D3B9E-A35B-8A49-94D6-C60C27800227}" type="slidenum">
              <a:rPr lang="en-US" smtClean="0"/>
              <a:t>4</a:t>
            </a:fld>
            <a:endParaRPr lang="en-US"/>
          </a:p>
        </p:txBody>
      </p:sp>
    </p:spTree>
    <p:extLst>
      <p:ext uri="{BB962C8B-B14F-4D97-AF65-F5344CB8AC3E}">
        <p14:creationId xmlns:p14="http://schemas.microsoft.com/office/powerpoint/2010/main" val="1265637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IE" dirty="0" smtClean="0"/>
              <a:t>Forests are an integral part of Hindu worship and mythology. Many famous Hindu temples and myths are located in or associated with forest areas. </a:t>
            </a:r>
          </a:p>
          <a:p>
            <a:pPr marL="0" indent="0">
              <a:buNone/>
            </a:pPr>
            <a:r>
              <a:rPr lang="en-US" dirty="0" smtClean="0"/>
              <a:t>Rivers are deified, personified and worshipped. The daily worship of the Ganga is well known and even tourist attraction.</a:t>
            </a:r>
          </a:p>
          <a:p>
            <a:endParaRPr lang="en-US" dirty="0"/>
          </a:p>
        </p:txBody>
      </p:sp>
      <p:sp>
        <p:nvSpPr>
          <p:cNvPr id="4" name="Slide Number Placeholder 3"/>
          <p:cNvSpPr>
            <a:spLocks noGrp="1"/>
          </p:cNvSpPr>
          <p:nvPr>
            <p:ph type="sldNum" sz="quarter" idx="10"/>
          </p:nvPr>
        </p:nvSpPr>
        <p:spPr/>
        <p:txBody>
          <a:bodyPr/>
          <a:lstStyle/>
          <a:p>
            <a:fld id="{8F6D3B9E-A35B-8A49-94D6-C60C27800227}" type="slidenum">
              <a:rPr lang="en-US" smtClean="0"/>
              <a:t>5</a:t>
            </a:fld>
            <a:endParaRPr lang="en-US"/>
          </a:p>
        </p:txBody>
      </p:sp>
    </p:spTree>
    <p:extLst>
      <p:ext uri="{BB962C8B-B14F-4D97-AF65-F5344CB8AC3E}">
        <p14:creationId xmlns:p14="http://schemas.microsoft.com/office/powerpoint/2010/main" val="9778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200" kern="1200" dirty="0" smtClean="0">
                <a:solidFill>
                  <a:schemeClr val="tx1"/>
                </a:solidFill>
                <a:effectLst/>
                <a:latin typeface="+mn-lt"/>
                <a:ea typeface="+mn-ea"/>
                <a:cs typeface="+mn-cs"/>
              </a:rPr>
              <a:t>Forestsand Rivers  are an integral part of Hindu worship and mythology. Many famous Hindu temples and myths are located in or associated with forest areas.  Rivers, especially the Ganga</a:t>
            </a:r>
            <a:r>
              <a:rPr lang="en-IE" sz="1200" kern="1200" baseline="0" dirty="0" smtClean="0">
                <a:solidFill>
                  <a:schemeClr val="tx1"/>
                </a:solidFill>
                <a:effectLst/>
                <a:latin typeface="+mn-lt"/>
                <a:ea typeface="+mn-ea"/>
                <a:cs typeface="+mn-cs"/>
              </a:rPr>
              <a:t> are worshipped and some of you who have visited India may have even witnessed the Ganga Aarti at Kashi (Benaras)</a:t>
            </a:r>
            <a:r>
              <a:rPr lang="mr-IN" sz="1200" kern="1200" baseline="0" dirty="0" smtClean="0">
                <a:solidFill>
                  <a:schemeClr val="tx1"/>
                </a:solidFill>
                <a:effectLst/>
                <a:latin typeface="+mn-lt"/>
                <a:ea typeface="+mn-ea"/>
                <a:cs typeface="+mn-cs"/>
              </a:rPr>
              <a:t>–</a:t>
            </a:r>
            <a:r>
              <a:rPr lang="en-IE" sz="1200" kern="1200" baseline="0" dirty="0" smtClean="0">
                <a:solidFill>
                  <a:schemeClr val="tx1"/>
                </a:solidFill>
                <a:effectLst/>
                <a:latin typeface="+mn-lt"/>
                <a:ea typeface="+mn-ea"/>
                <a:cs typeface="+mn-cs"/>
              </a:rPr>
              <a:t> which is popular as a tourist attraction</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8F6D3B9E-A35B-8A49-94D6-C60C27800227}" type="slidenum">
              <a:rPr lang="en-US" smtClean="0"/>
              <a:t>6</a:t>
            </a:fld>
            <a:endParaRPr lang="en-US"/>
          </a:p>
        </p:txBody>
      </p:sp>
    </p:spTree>
    <p:extLst>
      <p:ext uri="{BB962C8B-B14F-4D97-AF65-F5344CB8AC3E}">
        <p14:creationId xmlns:p14="http://schemas.microsoft.com/office/powerpoint/2010/main" val="2373673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Dharma has been variously translated as Divine Law, Righteousness, Ethics, Duty, Responsibility, Virtue, Justice, Goodness and Truth.  Dharma has been explained to be “ that which ensures the welfare of living beings”. It is therefore Dharma to care for the poor and the weak; protect animals and plants; conserve and nurture the environment.</a:t>
            </a:r>
          </a:p>
          <a:p>
            <a:endParaRPr lang="en-US" dirty="0"/>
          </a:p>
        </p:txBody>
      </p:sp>
      <p:sp>
        <p:nvSpPr>
          <p:cNvPr id="4" name="Slide Number Placeholder 3"/>
          <p:cNvSpPr>
            <a:spLocks noGrp="1"/>
          </p:cNvSpPr>
          <p:nvPr>
            <p:ph type="sldNum" sz="quarter" idx="10"/>
          </p:nvPr>
        </p:nvSpPr>
        <p:spPr/>
        <p:txBody>
          <a:bodyPr/>
          <a:lstStyle/>
          <a:p>
            <a:fld id="{8F6D3B9E-A35B-8A49-94D6-C60C27800227}" type="slidenum">
              <a:rPr lang="en-US" smtClean="0"/>
              <a:t>7</a:t>
            </a:fld>
            <a:endParaRPr lang="en-US"/>
          </a:p>
        </p:txBody>
      </p:sp>
    </p:spTree>
    <p:extLst>
      <p:ext uri="{BB962C8B-B14F-4D97-AF65-F5344CB8AC3E}">
        <p14:creationId xmlns:p14="http://schemas.microsoft.com/office/powerpoint/2010/main" val="555657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a:t>
            </a:r>
            <a:r>
              <a:rPr lang="en-IE" dirty="0" smtClean="0"/>
              <a:t> All human conduct, should be governed by a set of principles, or “dharma.”</a:t>
            </a:r>
            <a:endParaRPr lang="en-US" dirty="0" smtClean="0"/>
          </a:p>
          <a:p>
            <a:pPr marL="0" indent="0">
              <a:buNone/>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 Dharma requires us to protect, conserve and nurture the environment; eschew destruction, pollution, and cruelty to animals and all living things; and foster holistic growth and abundance. Exploiting natural resources without replenishment is forbidden. A daily offering of prepared food to the Creator (</a:t>
            </a:r>
            <a:r>
              <a:rPr lang="en-US" dirty="0" err="1" smtClean="0"/>
              <a:t>Visva</a:t>
            </a:r>
            <a:r>
              <a:rPr lang="en-US" dirty="0" smtClean="0"/>
              <a:t> Deva) is made in recognition of the natural forces that help produce food and as a penance for harming Nature. When we follow dharma, we are in conformity with the law that sustains the universe. </a:t>
            </a:r>
            <a:r>
              <a:rPr lang="en-IE" dirty="0" smtClean="0"/>
              <a:t>It is, therefore, dharma to care for the poor and the weak, protect animals and plants, and conserve and nurture the environment.</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F6D3B9E-A35B-8A49-94D6-C60C27800227}" type="slidenum">
              <a:rPr lang="en-US" smtClean="0"/>
              <a:t>8</a:t>
            </a:fld>
            <a:endParaRPr lang="en-US"/>
          </a:p>
        </p:txBody>
      </p:sp>
    </p:spTree>
    <p:extLst>
      <p:ext uri="{BB962C8B-B14F-4D97-AF65-F5344CB8AC3E}">
        <p14:creationId xmlns:p14="http://schemas.microsoft.com/office/powerpoint/2010/main" val="9144538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IE" sz="1200" kern="1200" dirty="0" smtClean="0">
                <a:solidFill>
                  <a:schemeClr val="tx1"/>
                </a:solidFill>
                <a:effectLst/>
                <a:latin typeface="+mn-lt"/>
                <a:ea typeface="+mn-ea"/>
                <a:cs typeface="+mn-cs"/>
              </a:rPr>
              <a:t>Our current environmental crises, as well as persistent social problems, add another dimension to balancing these goals. In considering how best to pursue each of these, Hinduism encourages its followers to question to what degree their individual actions are causing lasting harm to ecosystems, to climate, to other species, and to communities.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F6D3B9E-A35B-8A49-94D6-C60C27800227}" type="slidenum">
              <a:rPr lang="en-US" smtClean="0"/>
              <a:t>10</a:t>
            </a:fld>
            <a:endParaRPr lang="en-US"/>
          </a:p>
        </p:txBody>
      </p:sp>
    </p:spTree>
    <p:extLst>
      <p:ext uri="{BB962C8B-B14F-4D97-AF65-F5344CB8AC3E}">
        <p14:creationId xmlns:p14="http://schemas.microsoft.com/office/powerpoint/2010/main" val="2212645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IE" dirty="0" smtClean="0"/>
              <a:t>At the level of the entire economy, truthfulness can mean looking clearly at the environmental impacts of  society — both as a system and the individual’s role in it — and openly, transparently discussing what harm is being caused and what can be done to minimize that harm. </a:t>
            </a:r>
            <a:r>
              <a:rPr lang="en-US" dirty="0" smtClean="0"/>
              <a:t> </a:t>
            </a:r>
          </a:p>
          <a:p>
            <a:endParaRPr lang="en-US" dirty="0"/>
          </a:p>
        </p:txBody>
      </p:sp>
      <p:sp>
        <p:nvSpPr>
          <p:cNvPr id="4" name="Slide Number Placeholder 3"/>
          <p:cNvSpPr>
            <a:spLocks noGrp="1"/>
          </p:cNvSpPr>
          <p:nvPr>
            <p:ph type="sldNum" sz="quarter" idx="10"/>
          </p:nvPr>
        </p:nvSpPr>
        <p:spPr/>
        <p:txBody>
          <a:bodyPr/>
          <a:lstStyle/>
          <a:p>
            <a:fld id="{8F6D3B9E-A35B-8A49-94D6-C60C27800227}" type="slidenum">
              <a:rPr lang="en-US" smtClean="0"/>
              <a:t>14</a:t>
            </a:fld>
            <a:endParaRPr lang="en-US"/>
          </a:p>
        </p:txBody>
      </p:sp>
    </p:spTree>
    <p:extLst>
      <p:ext uri="{BB962C8B-B14F-4D97-AF65-F5344CB8AC3E}">
        <p14:creationId xmlns:p14="http://schemas.microsoft.com/office/powerpoint/2010/main" val="3336032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082270-3967-DF41-ADFA-9FD0E07CA81D}" type="datetimeFigureOut">
              <a:rPr lang="en-US" smtClean="0"/>
              <a:t>27/10/20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D9A1D7-2A7B-8F4F-914D-80FDA1C5DE39}" type="slidenum">
              <a:rPr lang="en-US" smtClean="0"/>
              <a:t>‹#›</a:t>
            </a:fld>
            <a:endParaRPr lang="en-US"/>
          </a:p>
        </p:txBody>
      </p:sp>
    </p:spTree>
    <p:extLst>
      <p:ext uri="{BB962C8B-B14F-4D97-AF65-F5344CB8AC3E}">
        <p14:creationId xmlns:p14="http://schemas.microsoft.com/office/powerpoint/2010/main" val="4049037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082270-3967-DF41-ADFA-9FD0E07CA81D}" type="datetimeFigureOut">
              <a:rPr lang="en-US" smtClean="0"/>
              <a:t>27/10/20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D9A1D7-2A7B-8F4F-914D-80FDA1C5DE39}" type="slidenum">
              <a:rPr lang="en-US" smtClean="0"/>
              <a:t>‹#›</a:t>
            </a:fld>
            <a:endParaRPr lang="en-US"/>
          </a:p>
        </p:txBody>
      </p:sp>
    </p:spTree>
    <p:extLst>
      <p:ext uri="{BB962C8B-B14F-4D97-AF65-F5344CB8AC3E}">
        <p14:creationId xmlns:p14="http://schemas.microsoft.com/office/powerpoint/2010/main" val="3281030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082270-3967-DF41-ADFA-9FD0E07CA81D}" type="datetimeFigureOut">
              <a:rPr lang="en-US" smtClean="0"/>
              <a:t>27/10/20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D9A1D7-2A7B-8F4F-914D-80FDA1C5DE39}" type="slidenum">
              <a:rPr lang="en-US" smtClean="0"/>
              <a:t>‹#›</a:t>
            </a:fld>
            <a:endParaRPr lang="en-US"/>
          </a:p>
        </p:txBody>
      </p:sp>
    </p:spTree>
    <p:extLst>
      <p:ext uri="{BB962C8B-B14F-4D97-AF65-F5344CB8AC3E}">
        <p14:creationId xmlns:p14="http://schemas.microsoft.com/office/powerpoint/2010/main" val="1975932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082270-3967-DF41-ADFA-9FD0E07CA81D}" type="datetimeFigureOut">
              <a:rPr lang="en-US" smtClean="0"/>
              <a:t>27/10/20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D9A1D7-2A7B-8F4F-914D-80FDA1C5DE39}" type="slidenum">
              <a:rPr lang="en-US" smtClean="0"/>
              <a:t>‹#›</a:t>
            </a:fld>
            <a:endParaRPr lang="en-US"/>
          </a:p>
        </p:txBody>
      </p:sp>
    </p:spTree>
    <p:extLst>
      <p:ext uri="{BB962C8B-B14F-4D97-AF65-F5344CB8AC3E}">
        <p14:creationId xmlns:p14="http://schemas.microsoft.com/office/powerpoint/2010/main" val="1598108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082270-3967-DF41-ADFA-9FD0E07CA81D}" type="datetimeFigureOut">
              <a:rPr lang="en-US" smtClean="0"/>
              <a:t>27/10/20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D9A1D7-2A7B-8F4F-914D-80FDA1C5DE39}" type="slidenum">
              <a:rPr lang="en-US" smtClean="0"/>
              <a:t>‹#›</a:t>
            </a:fld>
            <a:endParaRPr lang="en-US"/>
          </a:p>
        </p:txBody>
      </p:sp>
    </p:spTree>
    <p:extLst>
      <p:ext uri="{BB962C8B-B14F-4D97-AF65-F5344CB8AC3E}">
        <p14:creationId xmlns:p14="http://schemas.microsoft.com/office/powerpoint/2010/main" val="3880433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082270-3967-DF41-ADFA-9FD0E07CA81D}" type="datetimeFigureOut">
              <a:rPr lang="en-US" smtClean="0"/>
              <a:t>27/10/20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D9A1D7-2A7B-8F4F-914D-80FDA1C5DE39}" type="slidenum">
              <a:rPr lang="en-US" smtClean="0"/>
              <a:t>‹#›</a:t>
            </a:fld>
            <a:endParaRPr lang="en-US"/>
          </a:p>
        </p:txBody>
      </p:sp>
    </p:spTree>
    <p:extLst>
      <p:ext uri="{BB962C8B-B14F-4D97-AF65-F5344CB8AC3E}">
        <p14:creationId xmlns:p14="http://schemas.microsoft.com/office/powerpoint/2010/main" val="2253205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082270-3967-DF41-ADFA-9FD0E07CA81D}" type="datetimeFigureOut">
              <a:rPr lang="en-US" smtClean="0"/>
              <a:t>27/10/20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D9A1D7-2A7B-8F4F-914D-80FDA1C5DE39}" type="slidenum">
              <a:rPr lang="en-US" smtClean="0"/>
              <a:t>‹#›</a:t>
            </a:fld>
            <a:endParaRPr lang="en-US"/>
          </a:p>
        </p:txBody>
      </p:sp>
    </p:spTree>
    <p:extLst>
      <p:ext uri="{BB962C8B-B14F-4D97-AF65-F5344CB8AC3E}">
        <p14:creationId xmlns:p14="http://schemas.microsoft.com/office/powerpoint/2010/main" val="2095608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082270-3967-DF41-ADFA-9FD0E07CA81D}" type="datetimeFigureOut">
              <a:rPr lang="en-US" smtClean="0"/>
              <a:t>27/10/20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D9A1D7-2A7B-8F4F-914D-80FDA1C5DE39}" type="slidenum">
              <a:rPr lang="en-US" smtClean="0"/>
              <a:t>‹#›</a:t>
            </a:fld>
            <a:endParaRPr lang="en-US"/>
          </a:p>
        </p:txBody>
      </p:sp>
    </p:spTree>
    <p:extLst>
      <p:ext uri="{BB962C8B-B14F-4D97-AF65-F5344CB8AC3E}">
        <p14:creationId xmlns:p14="http://schemas.microsoft.com/office/powerpoint/2010/main" val="3332444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082270-3967-DF41-ADFA-9FD0E07CA81D}" type="datetimeFigureOut">
              <a:rPr lang="en-US" smtClean="0"/>
              <a:t>27/10/20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D9A1D7-2A7B-8F4F-914D-80FDA1C5DE39}" type="slidenum">
              <a:rPr lang="en-US" smtClean="0"/>
              <a:t>‹#›</a:t>
            </a:fld>
            <a:endParaRPr lang="en-US"/>
          </a:p>
        </p:txBody>
      </p:sp>
    </p:spTree>
    <p:extLst>
      <p:ext uri="{BB962C8B-B14F-4D97-AF65-F5344CB8AC3E}">
        <p14:creationId xmlns:p14="http://schemas.microsoft.com/office/powerpoint/2010/main" val="4122320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082270-3967-DF41-ADFA-9FD0E07CA81D}" type="datetimeFigureOut">
              <a:rPr lang="en-US" smtClean="0"/>
              <a:t>27/10/20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D9A1D7-2A7B-8F4F-914D-80FDA1C5DE39}" type="slidenum">
              <a:rPr lang="en-US" smtClean="0"/>
              <a:t>‹#›</a:t>
            </a:fld>
            <a:endParaRPr lang="en-US"/>
          </a:p>
        </p:txBody>
      </p:sp>
    </p:spTree>
    <p:extLst>
      <p:ext uri="{BB962C8B-B14F-4D97-AF65-F5344CB8AC3E}">
        <p14:creationId xmlns:p14="http://schemas.microsoft.com/office/powerpoint/2010/main" val="2320129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082270-3967-DF41-ADFA-9FD0E07CA81D}" type="datetimeFigureOut">
              <a:rPr lang="en-US" smtClean="0"/>
              <a:t>27/10/20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D9A1D7-2A7B-8F4F-914D-80FDA1C5DE39}" type="slidenum">
              <a:rPr lang="en-US" smtClean="0"/>
              <a:t>‹#›</a:t>
            </a:fld>
            <a:endParaRPr lang="en-US"/>
          </a:p>
        </p:txBody>
      </p:sp>
    </p:spTree>
    <p:extLst>
      <p:ext uri="{BB962C8B-B14F-4D97-AF65-F5344CB8AC3E}">
        <p14:creationId xmlns:p14="http://schemas.microsoft.com/office/powerpoint/2010/main" val="353595123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082270-3967-DF41-ADFA-9FD0E07CA81D}" type="datetimeFigureOut">
              <a:rPr lang="en-US" smtClean="0"/>
              <a:t>27/10/20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D9A1D7-2A7B-8F4F-914D-80FDA1C5DE39}" type="slidenum">
              <a:rPr lang="en-US" smtClean="0"/>
              <a:t>‹#›</a:t>
            </a:fld>
            <a:endParaRPr lang="en-US"/>
          </a:p>
        </p:txBody>
      </p:sp>
    </p:spTree>
    <p:extLst>
      <p:ext uri="{BB962C8B-B14F-4D97-AF65-F5344CB8AC3E}">
        <p14:creationId xmlns:p14="http://schemas.microsoft.com/office/powerpoint/2010/main" val="2374211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77900"/>
            <a:ext cx="7772400" cy="4457699"/>
          </a:xfrm>
        </p:spPr>
        <p:txBody>
          <a:bodyPr>
            <a:normAutofit/>
          </a:bodyPr>
          <a:lstStyle/>
          <a:p>
            <a:r>
              <a:rPr lang="en-US" dirty="0" smtClean="0"/>
              <a:t>GREEN ENTREPRENEURSHIP</a:t>
            </a:r>
            <a:br>
              <a:rPr lang="en-US" dirty="0" smtClean="0"/>
            </a:br>
            <a:r>
              <a:rPr lang="en-US" dirty="0" smtClean="0"/>
              <a:t>-</a:t>
            </a:r>
            <a:br>
              <a:rPr lang="en-US" dirty="0" smtClean="0"/>
            </a:br>
            <a:r>
              <a:rPr lang="en-US" dirty="0" smtClean="0"/>
              <a:t>A HINDU PERSPECTIVE</a:t>
            </a:r>
            <a:br>
              <a:rPr lang="en-US" dirty="0" smtClean="0"/>
            </a:br>
            <a:endParaRPr lang="en-US" dirty="0"/>
          </a:p>
        </p:txBody>
      </p:sp>
      <p:sp>
        <p:nvSpPr>
          <p:cNvPr id="3" name="Subtitle 2"/>
          <p:cNvSpPr>
            <a:spLocks noGrp="1"/>
          </p:cNvSpPr>
          <p:nvPr>
            <p:ph type="subTitle" idx="1"/>
          </p:nvPr>
        </p:nvSpPr>
        <p:spPr/>
        <p:txBody>
          <a:bodyPr>
            <a:normAutofit fontScale="62500" lnSpcReduction="20000"/>
          </a:bodyPr>
          <a:lstStyle/>
          <a:p>
            <a:endParaRPr lang="en-US" dirty="0" smtClean="0"/>
          </a:p>
          <a:p>
            <a:r>
              <a:rPr lang="en-US" i="1" dirty="0"/>
              <a:t>Namaste </a:t>
            </a:r>
            <a:r>
              <a:rPr lang="en-US" i="1" dirty="0" err="1"/>
              <a:t>Gajavaktraya</a:t>
            </a:r>
            <a:r>
              <a:rPr lang="en-US" i="1" dirty="0"/>
              <a:t>, Namaste </a:t>
            </a:r>
            <a:r>
              <a:rPr lang="en-US" i="1" dirty="0" err="1"/>
              <a:t>Gananayaka</a:t>
            </a:r>
            <a:endParaRPr lang="en-US" i="1" dirty="0"/>
          </a:p>
          <a:p>
            <a:r>
              <a:rPr lang="en-US" i="1" dirty="0"/>
              <a:t>Namaste </a:t>
            </a:r>
            <a:r>
              <a:rPr lang="en-US" i="1" dirty="0" err="1"/>
              <a:t>Devadevesa</a:t>
            </a:r>
            <a:r>
              <a:rPr lang="en-US" i="1" dirty="0"/>
              <a:t>, </a:t>
            </a:r>
            <a:r>
              <a:rPr lang="en-US" i="1" dirty="0" err="1"/>
              <a:t>Guari</a:t>
            </a:r>
            <a:r>
              <a:rPr lang="en-US" i="1" dirty="0"/>
              <a:t> </a:t>
            </a:r>
            <a:r>
              <a:rPr lang="en-US" i="1" dirty="0" err="1"/>
              <a:t>putra</a:t>
            </a:r>
            <a:r>
              <a:rPr lang="en-US" i="1" dirty="0"/>
              <a:t> </a:t>
            </a:r>
            <a:r>
              <a:rPr lang="en-US" i="1" dirty="0" err="1"/>
              <a:t>Namostute</a:t>
            </a:r>
            <a:endParaRPr lang="en-US" i="1" dirty="0"/>
          </a:p>
          <a:p>
            <a:r>
              <a:rPr lang="en-US" i="1" dirty="0"/>
              <a:t>                                                            -   </a:t>
            </a:r>
            <a:r>
              <a:rPr lang="en-US" dirty="0"/>
              <a:t>Prayer to Lord Ganesh</a:t>
            </a:r>
          </a:p>
          <a:p>
            <a:r>
              <a:rPr lang="en-US" dirty="0" smtClean="0"/>
              <a:t>	</a:t>
            </a:r>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279591964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KEY CONCEPTS </a:t>
            </a:r>
            <a:br>
              <a:rPr lang="en-US" sz="3600" b="1" dirty="0" smtClean="0"/>
            </a:br>
            <a:r>
              <a:rPr lang="en-US" sz="3600" b="1" dirty="0" smtClean="0"/>
              <a:t>3.</a:t>
            </a:r>
            <a:r>
              <a:rPr lang="en-US" sz="3200" b="1" dirty="0" smtClean="0"/>
              <a:t> AHIMSA:THE PRINCIPLE </a:t>
            </a:r>
            <a:r>
              <a:rPr lang="en-US" sz="3200" b="1" dirty="0"/>
              <a:t>OF </a:t>
            </a:r>
            <a:r>
              <a:rPr lang="en-US" sz="3200" b="1" dirty="0" smtClean="0"/>
              <a:t>NON-HARMING</a:t>
            </a:r>
            <a:endParaRPr lang="en-US" sz="3200" b="1" dirty="0"/>
          </a:p>
        </p:txBody>
      </p:sp>
      <p:sp>
        <p:nvSpPr>
          <p:cNvPr id="3" name="Content Placeholder 2"/>
          <p:cNvSpPr>
            <a:spLocks noGrp="1"/>
          </p:cNvSpPr>
          <p:nvPr>
            <p:ph idx="1"/>
          </p:nvPr>
        </p:nvSpPr>
        <p:spPr/>
        <p:txBody>
          <a:bodyPr>
            <a:normAutofit fontScale="92500" lnSpcReduction="20000"/>
          </a:bodyPr>
          <a:lstStyle/>
          <a:p>
            <a:pPr marL="0" indent="0">
              <a:buNone/>
            </a:pPr>
            <a:r>
              <a:rPr lang="en-IE" dirty="0"/>
              <a:t>In creating ecologically sustainable personal lives, businesses, and societies, one of the most basic and important Hindu ethical principles to apply is that of ahimsa (or “non-harming”). </a:t>
            </a:r>
            <a:endParaRPr lang="en-US" dirty="0" smtClean="0"/>
          </a:p>
          <a:p>
            <a:pPr marL="0" indent="0">
              <a:buNone/>
            </a:pPr>
            <a:endParaRPr lang="en-IE" dirty="0" smtClean="0"/>
          </a:p>
          <a:p>
            <a:pPr marL="0" indent="0">
              <a:buNone/>
            </a:pPr>
            <a:r>
              <a:rPr lang="en-IE" dirty="0" smtClean="0"/>
              <a:t>The </a:t>
            </a:r>
            <a:r>
              <a:rPr lang="en-IE" dirty="0"/>
              <a:t>legitimate goals of pursuit of prosperity and pleasure must be informed by dharma, to make sure that </a:t>
            </a:r>
            <a:r>
              <a:rPr lang="en-IE" dirty="0" smtClean="0"/>
              <a:t>there are no excesses </a:t>
            </a:r>
            <a:r>
              <a:rPr lang="en-IE" dirty="0"/>
              <a:t>and most </a:t>
            </a:r>
            <a:r>
              <a:rPr lang="en-IE" dirty="0" smtClean="0"/>
              <a:t>important, individual goals </a:t>
            </a:r>
            <a:r>
              <a:rPr lang="en-IE" dirty="0"/>
              <a:t>are not pursued to the detriment of others, including the rest of the </a:t>
            </a:r>
            <a:r>
              <a:rPr lang="en-IE" dirty="0" smtClean="0"/>
              <a:t>universe</a:t>
            </a:r>
          </a:p>
          <a:p>
            <a:pPr marL="0" indent="0">
              <a:buNone/>
            </a:pPr>
            <a:endParaRPr lang="en-US" dirty="0"/>
          </a:p>
        </p:txBody>
      </p:sp>
    </p:spTree>
    <p:extLst>
      <p:ext uri="{BB962C8B-B14F-4D97-AF65-F5344CB8AC3E}">
        <p14:creationId xmlns:p14="http://schemas.microsoft.com/office/powerpoint/2010/main" val="968536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5100"/>
            <a:ext cx="8229600" cy="1435100"/>
          </a:xfrm>
        </p:spPr>
        <p:txBody>
          <a:bodyPr>
            <a:normAutofit fontScale="90000"/>
          </a:bodyPr>
          <a:lstStyle/>
          <a:p>
            <a:pPr lvl="0"/>
            <a:r>
              <a:rPr lang="en-US" b="1" dirty="0" smtClean="0"/>
              <a:t> KEY CONCEPTS</a:t>
            </a:r>
            <a:br>
              <a:rPr lang="en-US" b="1" dirty="0" smtClean="0"/>
            </a:br>
            <a:r>
              <a:rPr lang="en-US" b="1" dirty="0" smtClean="0"/>
              <a:t> 4 : </a:t>
            </a:r>
            <a:r>
              <a:rPr lang="en-IE" b="1" dirty="0" smtClean="0"/>
              <a:t>KARMA</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IE" i="1" dirty="0"/>
              <a:t>“Whenever Dharma declines and the purpose of life is forgotten, I manifest myself on earth.</a:t>
            </a:r>
            <a:r>
              <a:rPr lang="en-IE" i="1" dirty="0" smtClean="0"/>
              <a:t>”</a:t>
            </a:r>
            <a:r>
              <a:rPr lang="en-IE" dirty="0" smtClean="0"/>
              <a:t>– </a:t>
            </a:r>
            <a:r>
              <a:rPr lang="en-IE" dirty="0"/>
              <a:t>Bhagavad Gita</a:t>
            </a:r>
            <a:endParaRPr lang="en-US" dirty="0"/>
          </a:p>
          <a:p>
            <a:endParaRPr lang="en-US" dirty="0"/>
          </a:p>
          <a:p>
            <a:pPr marL="0" indent="0">
              <a:buNone/>
            </a:pPr>
            <a:r>
              <a:rPr lang="en-IE" dirty="0"/>
              <a:t>According to Hindu philosophy, the universe goes through cycles of existence and dissolution, and individuals go through several cycles of birth and rebirth. Karma is action or deeds that may be good or bad, which have inevitable consequences that have to be faced in this life or in a future birth. Good deeds have positive outcomes, and bad deeds have negative ones. Humans have to take responsibility for all their actions, including those that affect the environment. The concept of karma thus promotes a long-term perspective, encouraging altruistic behavior and moderated consumption that should be reflected in business operations.</a:t>
            </a:r>
            <a:endParaRPr lang="en-US" dirty="0"/>
          </a:p>
          <a:p>
            <a:pPr marL="0" indent="0">
              <a:buNone/>
            </a:pPr>
            <a:endParaRPr lang="en-US" dirty="0"/>
          </a:p>
        </p:txBody>
      </p:sp>
    </p:spTree>
    <p:extLst>
      <p:ext uri="{BB962C8B-B14F-4D97-AF65-F5344CB8AC3E}">
        <p14:creationId xmlns:p14="http://schemas.microsoft.com/office/powerpoint/2010/main" val="968209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KARMA: YOU REAP WHAT YOU SOW</a:t>
            </a:r>
            <a:endParaRPr lang="en-US" b="1" dirty="0"/>
          </a:p>
        </p:txBody>
      </p:sp>
      <p:sp>
        <p:nvSpPr>
          <p:cNvPr id="3" name="Content Placeholder 2"/>
          <p:cNvSpPr>
            <a:spLocks noGrp="1"/>
          </p:cNvSpPr>
          <p:nvPr>
            <p:ph idx="1"/>
          </p:nvPr>
        </p:nvSpPr>
        <p:spPr/>
        <p:txBody>
          <a:bodyPr>
            <a:normAutofit fontScale="77500" lnSpcReduction="20000"/>
          </a:bodyPr>
          <a:lstStyle/>
          <a:p>
            <a:pPr marL="0" indent="0" algn="ctr">
              <a:buNone/>
            </a:pPr>
            <a:r>
              <a:rPr lang="en-US" sz="2300" i="1" dirty="0" smtClean="0"/>
              <a:t>Whenever Dharma declines and the purpose of life is forgotten, I manifest myself on earth</a:t>
            </a:r>
          </a:p>
          <a:p>
            <a:pPr marL="0" indent="0">
              <a:buNone/>
            </a:pPr>
            <a:r>
              <a:rPr lang="en-US" dirty="0" smtClean="0"/>
              <a:t>								-  </a:t>
            </a:r>
            <a:r>
              <a:rPr lang="en-US" sz="2300" dirty="0" smtClean="0"/>
              <a:t>Bhagavad Gita</a:t>
            </a:r>
          </a:p>
          <a:p>
            <a:pPr marL="0" indent="0">
              <a:buNone/>
            </a:pPr>
            <a:r>
              <a:rPr lang="en-US" dirty="0" smtClean="0"/>
              <a:t>According to Hindus, the </a:t>
            </a:r>
            <a:r>
              <a:rPr lang="en-US" dirty="0"/>
              <a:t>universe goes through cycles of existence and dissolution and individuals go through several cycles of birth and rebirth. Karma is action, deeds both good and bad, which has </a:t>
            </a:r>
            <a:r>
              <a:rPr lang="en-US" dirty="0" smtClean="0"/>
              <a:t>inevitable consequences that have to be faced in this life or in a future birth. Good deeds have positive outcomes and bad deeds negative ones. </a:t>
            </a:r>
            <a:r>
              <a:rPr lang="en-US" i="1" dirty="0" smtClean="0"/>
              <a:t>So </a:t>
            </a:r>
            <a:r>
              <a:rPr lang="en-US" i="1" dirty="0"/>
              <a:t>humans have to take responsibility for all their actions including those that affect the environment.</a:t>
            </a:r>
            <a:r>
              <a:rPr lang="en-US" dirty="0" smtClean="0">
                <a:effectLst/>
              </a:rPr>
              <a:t> </a:t>
            </a:r>
            <a:r>
              <a:rPr lang="en-US" dirty="0"/>
              <a:t>T</a:t>
            </a:r>
            <a:r>
              <a:rPr lang="en-US" dirty="0" smtClean="0">
                <a:effectLst/>
              </a:rPr>
              <a:t>he concept of karma thus promotes a long term perspective, </a:t>
            </a:r>
            <a:r>
              <a:rPr lang="en-US" dirty="0" smtClean="0"/>
              <a:t>encouraging </a:t>
            </a:r>
            <a:r>
              <a:rPr lang="en-US" dirty="0" smtClean="0">
                <a:effectLst/>
              </a:rPr>
              <a:t>altruistic </a:t>
            </a:r>
            <a:r>
              <a:rPr lang="en-US" dirty="0" err="1" smtClean="0">
                <a:effectLst/>
              </a:rPr>
              <a:t>behaviour</a:t>
            </a:r>
            <a:r>
              <a:rPr lang="en-US" dirty="0"/>
              <a:t> </a:t>
            </a:r>
            <a:r>
              <a:rPr lang="en-US" dirty="0" smtClean="0">
                <a:effectLst/>
              </a:rPr>
              <a:t>and moderating consumption. </a:t>
            </a:r>
            <a:endParaRPr lang="en-US" dirty="0"/>
          </a:p>
        </p:txBody>
      </p:sp>
    </p:spTree>
    <p:extLst>
      <p:ext uri="{BB962C8B-B14F-4D97-AF65-F5344CB8AC3E}">
        <p14:creationId xmlns:p14="http://schemas.microsoft.com/office/powerpoint/2010/main" val="2266598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KEY ETHICAL PRINCIPLES</a:t>
            </a:r>
            <a:endParaRPr lang="en-US" dirty="0"/>
          </a:p>
        </p:txBody>
      </p:sp>
      <p:sp>
        <p:nvSpPr>
          <p:cNvPr id="3" name="Content Placeholder 2"/>
          <p:cNvSpPr>
            <a:spLocks noGrp="1"/>
          </p:cNvSpPr>
          <p:nvPr>
            <p:ph idx="1"/>
          </p:nvPr>
        </p:nvSpPr>
        <p:spPr/>
        <p:txBody>
          <a:bodyPr/>
          <a:lstStyle/>
          <a:p>
            <a:r>
              <a:rPr lang="en-US" dirty="0" err="1" smtClean="0"/>
              <a:t>Satya</a:t>
            </a:r>
            <a:r>
              <a:rPr lang="en-US" dirty="0" smtClean="0"/>
              <a:t> (Truth)</a:t>
            </a:r>
          </a:p>
          <a:p>
            <a:r>
              <a:rPr lang="en-US" dirty="0" err="1" smtClean="0"/>
              <a:t>Asteya</a:t>
            </a:r>
            <a:r>
              <a:rPr lang="en-US" dirty="0" smtClean="0"/>
              <a:t> (Non-Stealing)</a:t>
            </a:r>
          </a:p>
          <a:p>
            <a:r>
              <a:rPr lang="en-US" dirty="0" err="1" smtClean="0"/>
              <a:t>Kshama</a:t>
            </a:r>
            <a:r>
              <a:rPr lang="en-US" dirty="0" smtClean="0"/>
              <a:t> (Patience)</a:t>
            </a:r>
          </a:p>
          <a:p>
            <a:r>
              <a:rPr lang="en-US" dirty="0" err="1" smtClean="0"/>
              <a:t>Aparigraha</a:t>
            </a:r>
            <a:r>
              <a:rPr lang="en-US" dirty="0" smtClean="0"/>
              <a:t> (Non-coveting)</a:t>
            </a:r>
          </a:p>
          <a:p>
            <a:r>
              <a:rPr lang="en-US" dirty="0" err="1" smtClean="0"/>
              <a:t>Saucha</a:t>
            </a:r>
            <a:r>
              <a:rPr lang="en-US" dirty="0" smtClean="0"/>
              <a:t> (Cleanliness) </a:t>
            </a:r>
            <a:endParaRPr lang="en-US" dirty="0"/>
          </a:p>
        </p:txBody>
      </p:sp>
    </p:spTree>
    <p:extLst>
      <p:ext uri="{BB962C8B-B14F-4D97-AF65-F5344CB8AC3E}">
        <p14:creationId xmlns:p14="http://schemas.microsoft.com/office/powerpoint/2010/main" val="3852172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SATYA ( Truth)</a:t>
            </a:r>
            <a:endParaRPr lang="en-US" dirty="0"/>
          </a:p>
        </p:txBody>
      </p:sp>
      <p:sp>
        <p:nvSpPr>
          <p:cNvPr id="3" name="Content Placeholder 2"/>
          <p:cNvSpPr>
            <a:spLocks noGrp="1"/>
          </p:cNvSpPr>
          <p:nvPr>
            <p:ph idx="1"/>
          </p:nvPr>
        </p:nvSpPr>
        <p:spPr/>
        <p:txBody>
          <a:bodyPr/>
          <a:lstStyle/>
          <a:p>
            <a:pPr marL="0" indent="0">
              <a:buNone/>
            </a:pPr>
            <a:r>
              <a:rPr lang="en-IE" dirty="0"/>
              <a:t>From an environmental perspective, a business embodying satya should never engage in ‘greenwashing’ — saying a product or service provides an ecological benefit when it doesn’t, or that it is less harmful (or more beneficial) than it actually is. Greenwashing is a fundamental form of untruth. </a:t>
            </a:r>
            <a:endParaRPr lang="en-US" dirty="0"/>
          </a:p>
          <a:p>
            <a:endParaRPr lang="en-US" dirty="0"/>
          </a:p>
        </p:txBody>
      </p:sp>
      <p:sp>
        <p:nvSpPr>
          <p:cNvPr id="5" name="TextBox 4"/>
          <p:cNvSpPr txBox="1"/>
          <p:nvPr/>
        </p:nvSpPr>
        <p:spPr>
          <a:xfrm>
            <a:off x="5359400" y="736600"/>
            <a:ext cx="306845" cy="369332"/>
          </a:xfrm>
          <a:prstGeom prst="rect">
            <a:avLst/>
          </a:prstGeom>
          <a:noFill/>
        </p:spPr>
        <p:txBody>
          <a:bodyPr wrap="none" rtlCol="0">
            <a:spAutoFit/>
          </a:bodyPr>
          <a:lstStyle/>
          <a:p>
            <a:r>
              <a:rPr lang="en-US" dirty="0" smtClean="0"/>
              <a:t> (</a:t>
            </a:r>
            <a:endParaRPr lang="en-US" dirty="0"/>
          </a:p>
        </p:txBody>
      </p:sp>
    </p:spTree>
    <p:extLst>
      <p:ext uri="{BB962C8B-B14F-4D97-AF65-F5344CB8AC3E}">
        <p14:creationId xmlns:p14="http://schemas.microsoft.com/office/powerpoint/2010/main" val="31660727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ASTEYA (non-stealing)</a:t>
            </a:r>
            <a:endParaRPr lang="en-US" dirty="0"/>
          </a:p>
        </p:txBody>
      </p:sp>
      <p:sp>
        <p:nvSpPr>
          <p:cNvPr id="3" name="Content Placeholder 2"/>
          <p:cNvSpPr>
            <a:spLocks noGrp="1"/>
          </p:cNvSpPr>
          <p:nvPr>
            <p:ph idx="1"/>
          </p:nvPr>
        </p:nvSpPr>
        <p:spPr/>
        <p:txBody>
          <a:bodyPr>
            <a:normAutofit/>
          </a:bodyPr>
          <a:lstStyle/>
          <a:p>
            <a:pPr marL="0" lvl="0" indent="0">
              <a:buNone/>
            </a:pPr>
            <a:r>
              <a:rPr lang="en-IE" dirty="0" smtClean="0"/>
              <a:t> </a:t>
            </a:r>
            <a:r>
              <a:rPr lang="en-IE" dirty="0"/>
              <a:t>Using natural resources in a way that deprives others of what they need can be seen as a form of stealing from the environment. We need to allow the environment to regenerate itself. Socially, not paying a living wage or contributing to extreme income inequality can also be seen as a form of stealing others of their livelihood. In its essence, asteya encourages treating all other beings fairly.</a:t>
            </a:r>
            <a:endParaRPr lang="en-US" dirty="0"/>
          </a:p>
          <a:p>
            <a:endParaRPr lang="en-US" dirty="0"/>
          </a:p>
        </p:txBody>
      </p:sp>
    </p:spTree>
    <p:extLst>
      <p:ext uri="{BB962C8B-B14F-4D97-AF65-F5344CB8AC3E}">
        <p14:creationId xmlns:p14="http://schemas.microsoft.com/office/powerpoint/2010/main" val="1066634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KSHAMA (patience</a:t>
            </a:r>
            <a:r>
              <a:rPr lang="en-IE" dirty="0"/>
              <a:t>) </a:t>
            </a:r>
            <a:endParaRPr lang="en-US" dirty="0"/>
          </a:p>
        </p:txBody>
      </p:sp>
      <p:sp>
        <p:nvSpPr>
          <p:cNvPr id="3" name="Content Placeholder 2"/>
          <p:cNvSpPr>
            <a:spLocks noGrp="1"/>
          </p:cNvSpPr>
          <p:nvPr>
            <p:ph idx="1"/>
          </p:nvPr>
        </p:nvSpPr>
        <p:spPr/>
        <p:txBody>
          <a:bodyPr>
            <a:normAutofit fontScale="92500" lnSpcReduction="20000"/>
          </a:bodyPr>
          <a:lstStyle/>
          <a:p>
            <a:pPr marL="0" lvl="0" indent="0">
              <a:buNone/>
            </a:pPr>
            <a:r>
              <a:rPr lang="en-IE" dirty="0" smtClean="0"/>
              <a:t>While </a:t>
            </a:r>
            <a:r>
              <a:rPr lang="en-IE" dirty="0"/>
              <a:t>our current environmental crises certainly demand urgency in our actions, we must have patience with our progress. Patience also means acknowledging that not everyone is at the same place on the path towards more ecologically sustainable and socially equitable societies. Recognizing this helps build understanding, tolerance, and compassion. </a:t>
            </a:r>
            <a:r>
              <a:rPr lang="en-IE" dirty="0"/>
              <a:t>P</a:t>
            </a:r>
            <a:r>
              <a:rPr lang="en-IE" dirty="0" smtClean="0"/>
              <a:t>atience </a:t>
            </a:r>
            <a:r>
              <a:rPr lang="en-IE" dirty="0"/>
              <a:t>also helps to see beyond the one-life perspective. Every being, individually and collectively, is part of a system that operates </a:t>
            </a:r>
            <a:r>
              <a:rPr lang="en-IE" dirty="0" smtClean="0"/>
              <a:t>over </a:t>
            </a:r>
            <a:r>
              <a:rPr lang="en-IE" dirty="0"/>
              <a:t>very long </a:t>
            </a:r>
            <a:r>
              <a:rPr lang="en-IE" dirty="0" smtClean="0"/>
              <a:t>time periods.</a:t>
            </a:r>
            <a:r>
              <a:rPr lang="en-IE" dirty="0"/>
              <a:t> </a:t>
            </a:r>
            <a:endParaRPr lang="en-US" dirty="0"/>
          </a:p>
          <a:p>
            <a:endParaRPr lang="en-US" dirty="0"/>
          </a:p>
        </p:txBody>
      </p:sp>
    </p:spTree>
    <p:extLst>
      <p:ext uri="{BB962C8B-B14F-4D97-AF65-F5344CB8AC3E}">
        <p14:creationId xmlns:p14="http://schemas.microsoft.com/office/powerpoint/2010/main" val="37113538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APARIGRHA </a:t>
            </a:r>
            <a:r>
              <a:rPr lang="en-IE" dirty="0"/>
              <a:t>(non-</a:t>
            </a:r>
            <a:r>
              <a:rPr lang="en-IE" dirty="0" smtClean="0"/>
              <a:t>coveting)</a:t>
            </a:r>
            <a:endParaRPr lang="en-US" dirty="0"/>
          </a:p>
        </p:txBody>
      </p:sp>
      <p:sp>
        <p:nvSpPr>
          <p:cNvPr id="3" name="Content Placeholder 2"/>
          <p:cNvSpPr>
            <a:spLocks noGrp="1"/>
          </p:cNvSpPr>
          <p:nvPr>
            <p:ph idx="1"/>
          </p:nvPr>
        </p:nvSpPr>
        <p:spPr/>
        <p:txBody>
          <a:bodyPr/>
          <a:lstStyle/>
          <a:p>
            <a:pPr marL="0" lvl="0" indent="0" fontAlgn="base">
              <a:buNone/>
            </a:pPr>
            <a:r>
              <a:rPr lang="en-IE" dirty="0" smtClean="0"/>
              <a:t>Aparigraha </a:t>
            </a:r>
            <a:r>
              <a:rPr lang="en-IE" dirty="0"/>
              <a:t>stands in direct opposition to the consumerist mindset. Given that overconsumption of natural resources is one of the deepest roots of the current predicament, being thoughtful, frugal, and considered in one’s purchases of goods and use of resources is crucial. </a:t>
            </a:r>
            <a:endParaRPr lang="en-US" dirty="0"/>
          </a:p>
        </p:txBody>
      </p:sp>
    </p:spTree>
    <p:extLst>
      <p:ext uri="{BB962C8B-B14F-4D97-AF65-F5344CB8AC3E}">
        <p14:creationId xmlns:p14="http://schemas.microsoft.com/office/powerpoint/2010/main" val="29585999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 SAUCHA </a:t>
            </a:r>
            <a:r>
              <a:rPr lang="en-IE" dirty="0"/>
              <a:t>(cleanliness) </a:t>
            </a:r>
            <a:endParaRPr lang="en-US" dirty="0"/>
          </a:p>
        </p:txBody>
      </p:sp>
      <p:sp>
        <p:nvSpPr>
          <p:cNvPr id="3" name="Content Placeholder 2"/>
          <p:cNvSpPr>
            <a:spLocks noGrp="1"/>
          </p:cNvSpPr>
          <p:nvPr>
            <p:ph idx="1"/>
          </p:nvPr>
        </p:nvSpPr>
        <p:spPr/>
        <p:txBody>
          <a:bodyPr>
            <a:normAutofit/>
          </a:bodyPr>
          <a:lstStyle/>
          <a:p>
            <a:pPr marL="0" lvl="0" indent="0" fontAlgn="base">
              <a:buNone/>
            </a:pPr>
            <a:r>
              <a:rPr lang="en-IE" dirty="0" smtClean="0"/>
              <a:t>Saucha </a:t>
            </a:r>
            <a:r>
              <a:rPr lang="en-IE" dirty="0"/>
              <a:t>goes beyond being clean in appearance. In an environmental context, it includes striving to use products and engage in practices that are free from harmful substances, either to ourselves or other forms of life. It also applies to keeping homes, streets, towns, and cities free from trash, keeping pollution out of lakes, rivers, streams, and the atmosphere. </a:t>
            </a:r>
            <a:endParaRPr lang="en-US" dirty="0"/>
          </a:p>
          <a:p>
            <a:endParaRPr lang="en-US" dirty="0"/>
          </a:p>
        </p:txBody>
      </p:sp>
    </p:spTree>
    <p:extLst>
      <p:ext uri="{BB962C8B-B14F-4D97-AF65-F5344CB8AC3E}">
        <p14:creationId xmlns:p14="http://schemas.microsoft.com/office/powerpoint/2010/main" val="36021144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IE" b="1" dirty="0"/>
              <a:t>Forging a dharmic economy</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IE" i="1" dirty="0"/>
              <a:t>“Those businessmen will prosper whose business protects as their own the interests of others.</a:t>
            </a:r>
            <a:r>
              <a:rPr lang="en-IE" i="1" dirty="0" smtClean="0"/>
              <a:t>”</a:t>
            </a:r>
            <a:r>
              <a:rPr lang="en-IE" dirty="0" smtClean="0"/>
              <a:t>— </a:t>
            </a:r>
            <a:r>
              <a:rPr lang="en-IE" dirty="0"/>
              <a:t>Tirukural 120 </a:t>
            </a:r>
            <a:endParaRPr lang="en-US" dirty="0"/>
          </a:p>
          <a:p>
            <a:pPr marL="0" indent="0">
              <a:buNone/>
            </a:pPr>
            <a:r>
              <a:rPr lang="en-IE" dirty="0"/>
              <a:t> </a:t>
            </a:r>
            <a:endParaRPr lang="en-US" dirty="0"/>
          </a:p>
          <a:p>
            <a:r>
              <a:rPr lang="en-IE" dirty="0"/>
              <a:t>Hindu conceptualizes the relationship between humans and the environment that all we experience is part of an interconnected whole. This idea naturally lends itself to view the relationship between economic activity and the environment in an interconnected way. </a:t>
            </a:r>
            <a:endParaRPr lang="en-US" dirty="0"/>
          </a:p>
          <a:p>
            <a:pPr marL="0" indent="0">
              <a:buNone/>
            </a:pPr>
            <a:r>
              <a:rPr lang="en-IE" dirty="0"/>
              <a:t> </a:t>
            </a:r>
            <a:endParaRPr lang="en-US" dirty="0"/>
          </a:p>
          <a:p>
            <a:r>
              <a:rPr lang="en-IE" dirty="0"/>
              <a:t>When asked how a person should treat other people, the South Indian sage Ramana Maharishi said “there are no others.” To apply this principle in a practical way as a green entrepreneur, one should be guided by the principles of ecological economic and integral ecology. </a:t>
            </a:r>
            <a:endParaRPr lang="en-US" dirty="0"/>
          </a:p>
          <a:p>
            <a:pPr marL="0" indent="0">
              <a:buNone/>
            </a:pPr>
            <a:r>
              <a:rPr lang="en-IE" dirty="0"/>
              <a:t> </a:t>
            </a:r>
            <a:endParaRPr lang="en-US" dirty="0"/>
          </a:p>
        </p:txBody>
      </p:sp>
    </p:spTree>
    <p:extLst>
      <p:ext uri="{BB962C8B-B14F-4D97-AF65-F5344CB8AC3E}">
        <p14:creationId xmlns:p14="http://schemas.microsoft.com/office/powerpoint/2010/main" val="3613976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
            </a:r>
            <a:br>
              <a:rPr lang="en-US" dirty="0"/>
            </a:br>
            <a:endParaRPr lang="en-US" dirty="0"/>
          </a:p>
        </p:txBody>
      </p:sp>
      <p:sp>
        <p:nvSpPr>
          <p:cNvPr id="5" name="Text Placeholder 4"/>
          <p:cNvSpPr>
            <a:spLocks noGrp="1"/>
          </p:cNvSpPr>
          <p:nvPr>
            <p:ph type="body" idx="1"/>
          </p:nvPr>
        </p:nvSpPr>
        <p:spPr>
          <a:xfrm>
            <a:off x="722313" y="1765301"/>
            <a:ext cx="7772400" cy="1879599"/>
          </a:xfrm>
        </p:spPr>
        <p:txBody>
          <a:bodyPr>
            <a:normAutofit fontScale="92500" lnSpcReduction="10000"/>
          </a:bodyPr>
          <a:lstStyle/>
          <a:p>
            <a:pPr algn="ctr"/>
            <a:r>
              <a:rPr lang="en-US" sz="4000" b="1" dirty="0" smtClean="0">
                <a:latin typeface="+mj-lt"/>
              </a:rPr>
              <a:t>BRIEF OVERVIEW OF CONCEPTS IN HINDUISM RELEVANT TO</a:t>
            </a:r>
          </a:p>
          <a:p>
            <a:pPr algn="ctr"/>
            <a:r>
              <a:rPr lang="en-US" sz="4000" b="1" dirty="0" smtClean="0">
                <a:latin typeface="+mj-lt"/>
              </a:rPr>
              <a:t> GREEN ENTREPRENEURSHIP </a:t>
            </a:r>
          </a:p>
        </p:txBody>
      </p:sp>
    </p:spTree>
    <p:extLst>
      <p:ext uri="{BB962C8B-B14F-4D97-AF65-F5344CB8AC3E}">
        <p14:creationId xmlns:p14="http://schemas.microsoft.com/office/powerpoint/2010/main" val="19884945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KEY INSIGHTS FROM HINDUISM</a:t>
            </a:r>
            <a:br>
              <a:rPr lang="en-US" dirty="0" smtClean="0"/>
            </a:br>
            <a:r>
              <a:rPr lang="en-US" dirty="0" smtClean="0"/>
              <a:t>RELATING TO GREEN ENTREPRENEURSHIP</a:t>
            </a:r>
            <a:endParaRPr lang="en-US" dirty="0"/>
          </a:p>
        </p:txBody>
      </p:sp>
      <p:sp>
        <p:nvSpPr>
          <p:cNvPr id="5" name="Subtitle 4"/>
          <p:cNvSpPr>
            <a:spLocks noGrp="1"/>
          </p:cNvSpPr>
          <p:nvPr>
            <p:ph type="subTitle" idx="1"/>
          </p:nvPr>
        </p:nvSpPr>
        <p:spPr>
          <a:xfrm>
            <a:off x="1371600" y="5372100"/>
            <a:ext cx="6400800" cy="279400"/>
          </a:xfrm>
        </p:spPr>
        <p:txBody>
          <a:bodyPr>
            <a:normAutofit fontScale="47500" lnSpcReduction="20000"/>
          </a:bodyPr>
          <a:lstStyle/>
          <a:p>
            <a:endParaRPr lang="en-US" dirty="0"/>
          </a:p>
        </p:txBody>
      </p:sp>
    </p:spTree>
    <p:extLst>
      <p:ext uri="{BB962C8B-B14F-4D97-AF65-F5344CB8AC3E}">
        <p14:creationId xmlns:p14="http://schemas.microsoft.com/office/powerpoint/2010/main" val="34140098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DHARMIC ENTERPRISE</a:t>
            </a:r>
            <a:endParaRPr lang="en-US" dirty="0"/>
          </a:p>
        </p:txBody>
      </p:sp>
      <p:sp>
        <p:nvSpPr>
          <p:cNvPr id="3" name="Content Placeholder 2"/>
          <p:cNvSpPr>
            <a:spLocks noGrp="1"/>
          </p:cNvSpPr>
          <p:nvPr>
            <p:ph idx="1"/>
          </p:nvPr>
        </p:nvSpPr>
        <p:spPr/>
        <p:txBody>
          <a:bodyPr>
            <a:normAutofit fontScale="85000" lnSpcReduction="20000"/>
          </a:bodyPr>
          <a:lstStyle/>
          <a:p>
            <a:r>
              <a:rPr lang="en-IE" dirty="0"/>
              <a:t>G</a:t>
            </a:r>
            <a:r>
              <a:rPr lang="en-IE" dirty="0" smtClean="0"/>
              <a:t>reen </a:t>
            </a:r>
            <a:r>
              <a:rPr lang="en-IE" dirty="0"/>
              <a:t>entrepreneurs are encouraged to act in the spirit of selfless service, balancing the need to be profitable with the need to uphold dharma and maintain the welfare of all beings. </a:t>
            </a:r>
            <a:endParaRPr lang="en-US" dirty="0"/>
          </a:p>
          <a:p>
            <a:r>
              <a:rPr lang="en-IE" dirty="0"/>
              <a:t>Relentless pursuit of financial gain, without the counterbalancing force of dharma without applying the principle of ahimsa (“non-harming”), is a recipe for environmental degradation and social exploitation. At the same time, Hinduism states that businesses that focus on solving social and environmental problems and minimize the harm they cause can be a force of good in the world. </a:t>
            </a:r>
            <a:endParaRPr lang="en-US" dirty="0"/>
          </a:p>
          <a:p>
            <a:endParaRPr lang="en-US" dirty="0"/>
          </a:p>
        </p:txBody>
      </p:sp>
    </p:spTree>
    <p:extLst>
      <p:ext uri="{BB962C8B-B14F-4D97-AF65-F5344CB8AC3E}">
        <p14:creationId xmlns:p14="http://schemas.microsoft.com/office/powerpoint/2010/main" val="32405864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t>Ethical profit</a:t>
            </a:r>
            <a:endParaRPr lang="en-US" dirty="0"/>
          </a:p>
        </p:txBody>
      </p:sp>
      <p:sp>
        <p:nvSpPr>
          <p:cNvPr id="3" name="Content Placeholder 2"/>
          <p:cNvSpPr>
            <a:spLocks noGrp="1"/>
          </p:cNvSpPr>
          <p:nvPr>
            <p:ph idx="1"/>
          </p:nvPr>
        </p:nvSpPr>
        <p:spPr/>
        <p:txBody>
          <a:bodyPr>
            <a:normAutofit fontScale="85000" lnSpcReduction="20000"/>
          </a:bodyPr>
          <a:lstStyle/>
          <a:p>
            <a:pPr marL="0" lvl="0" indent="0" fontAlgn="base">
              <a:buNone/>
            </a:pPr>
            <a:r>
              <a:rPr lang="en-IE" dirty="0"/>
              <a:t> </a:t>
            </a:r>
            <a:r>
              <a:rPr lang="en-IE" i="1" dirty="0" smtClean="0"/>
              <a:t>“</a:t>
            </a:r>
            <a:r>
              <a:rPr lang="en-IE" i="1" dirty="0"/>
              <a:t>Those businessmen will prosper whose business protects the interests of others as their own.</a:t>
            </a:r>
            <a:r>
              <a:rPr lang="en-IE" i="1" dirty="0" smtClean="0"/>
              <a:t>”</a:t>
            </a:r>
            <a:r>
              <a:rPr lang="en-IE" dirty="0"/>
              <a:t> - Thiruvalluvar </a:t>
            </a:r>
            <a:endParaRPr lang="en-IE" dirty="0" smtClean="0"/>
          </a:p>
          <a:p>
            <a:pPr marL="0" indent="0">
              <a:buNone/>
            </a:pPr>
            <a:endParaRPr lang="en-IE" dirty="0"/>
          </a:p>
          <a:p>
            <a:pPr marL="0" indent="0">
              <a:buNone/>
            </a:pPr>
            <a:r>
              <a:rPr lang="en-IE" dirty="0" smtClean="0"/>
              <a:t>Creating </a:t>
            </a:r>
            <a:r>
              <a:rPr lang="en-IE" dirty="0"/>
              <a:t>wealth is desirable, as long as:</a:t>
            </a:r>
            <a:endParaRPr lang="en-US" dirty="0"/>
          </a:p>
          <a:p>
            <a:pPr lvl="0" fontAlgn="base"/>
            <a:r>
              <a:rPr lang="en-IE" dirty="0" smtClean="0"/>
              <a:t>wealth </a:t>
            </a:r>
            <a:r>
              <a:rPr lang="en-IE" dirty="0"/>
              <a:t>creation is done through legitimate means</a:t>
            </a:r>
            <a:endParaRPr lang="en-US" dirty="0"/>
          </a:p>
          <a:p>
            <a:pPr lvl="0" fontAlgn="base"/>
            <a:r>
              <a:rPr lang="en-IE" dirty="0"/>
              <a:t>the wealth created is used for desirable (dharmic) purposes </a:t>
            </a:r>
            <a:endParaRPr lang="en-US" dirty="0"/>
          </a:p>
          <a:p>
            <a:pPr fontAlgn="base"/>
            <a:r>
              <a:rPr lang="en-IE" dirty="0" smtClean="0"/>
              <a:t>Green </a:t>
            </a:r>
            <a:r>
              <a:rPr lang="en-IE" dirty="0"/>
              <a:t>business, according to Hinduism, balances the need for profitability with the need to limit negative environmental impact, treat workers fairly, and give back to the community at large.</a:t>
            </a:r>
            <a:endParaRPr lang="en-US" dirty="0"/>
          </a:p>
          <a:p>
            <a:pPr lvl="0" fontAlgn="base"/>
            <a:endParaRPr lang="en-US" dirty="0"/>
          </a:p>
          <a:p>
            <a:endParaRPr lang="en-US" dirty="0"/>
          </a:p>
        </p:txBody>
      </p:sp>
    </p:spTree>
    <p:extLst>
      <p:ext uri="{BB962C8B-B14F-4D97-AF65-F5344CB8AC3E}">
        <p14:creationId xmlns:p14="http://schemas.microsoft.com/office/powerpoint/2010/main" val="29885693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IE" b="1" dirty="0"/>
              <a:t>Principles of “truthfulness” and “no harm” in business</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IE" dirty="0"/>
              <a:t>Satya (or truthfulness) is the second Hindu ethical principle, after ahimsa (or “no-harm”). In a business context, applying satya means being transparent about one’s business practices and how one’s products are made. It means being truthful about the benefits of one’s product.</a:t>
            </a:r>
            <a:endParaRPr lang="en-US" dirty="0"/>
          </a:p>
          <a:p>
            <a:pPr marL="0" indent="0">
              <a:buNone/>
            </a:pPr>
            <a:r>
              <a:rPr lang="en-IE" dirty="0"/>
              <a:t> </a:t>
            </a:r>
            <a:endParaRPr lang="en-US" dirty="0"/>
          </a:p>
          <a:p>
            <a:pPr marL="0" indent="0">
              <a:buNone/>
            </a:pPr>
            <a:endParaRPr lang="en-US" dirty="0"/>
          </a:p>
        </p:txBody>
      </p:sp>
    </p:spTree>
    <p:extLst>
      <p:ext uri="{BB962C8B-B14F-4D97-AF65-F5344CB8AC3E}">
        <p14:creationId xmlns:p14="http://schemas.microsoft.com/office/powerpoint/2010/main" val="9694075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b="1" dirty="0"/>
              <a:t>Green businesses and resource </a:t>
            </a:r>
            <a:r>
              <a:rPr lang="en-IE" b="1" dirty="0" smtClean="0"/>
              <a:t>consumption</a:t>
            </a:r>
            <a:r>
              <a:rPr lang="en-US" dirty="0" smtClean="0"/>
              <a:t> </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IE" i="1" dirty="0"/>
              <a:t>“Those who cannot live in harmony with the world, though they have learned many things, are still ignorant.”</a:t>
            </a:r>
            <a:endParaRPr lang="en-US" dirty="0"/>
          </a:p>
          <a:p>
            <a:pPr marL="0" indent="0">
              <a:buNone/>
            </a:pPr>
            <a:r>
              <a:rPr lang="en-IE" i="1" dirty="0" smtClean="0"/>
              <a:t>                                — </a:t>
            </a:r>
            <a:r>
              <a:rPr lang="en-IE" i="1" dirty="0"/>
              <a:t>Tirukural 140 </a:t>
            </a:r>
            <a:endParaRPr lang="en-US" dirty="0"/>
          </a:p>
          <a:p>
            <a:endParaRPr lang="en-US" dirty="0"/>
          </a:p>
          <a:p>
            <a:pPr marL="0" indent="0">
              <a:buNone/>
            </a:pPr>
            <a:r>
              <a:rPr lang="en-IE" dirty="0" smtClean="0"/>
              <a:t>In </a:t>
            </a:r>
            <a:r>
              <a:rPr lang="en-IE" dirty="0"/>
              <a:t>the past 50 years, humanity has maximized resource consumption and produced useful technology from raw materials. These products may not necessarily contribute to a good, balanced life. What science and spirituality are telling us is that we need to do less in terms of total resource consumption, and ensure that those of us who have access to the necessities of life are able to equitably share those goods with others.</a:t>
            </a:r>
            <a:endParaRPr lang="en-US" dirty="0"/>
          </a:p>
          <a:p>
            <a:endParaRPr lang="en-US" dirty="0"/>
          </a:p>
        </p:txBody>
      </p:sp>
    </p:spTree>
    <p:extLst>
      <p:ext uri="{BB962C8B-B14F-4D97-AF65-F5344CB8AC3E}">
        <p14:creationId xmlns:p14="http://schemas.microsoft.com/office/powerpoint/2010/main" val="13188723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1828800"/>
            <a:ext cx="7772400" cy="3940176"/>
          </a:xfrm>
        </p:spPr>
        <p:txBody>
          <a:bodyPr/>
          <a:lstStyle/>
          <a:p>
            <a:pPr algn="ctr"/>
            <a:r>
              <a:rPr lang="en-US" dirty="0" smtClean="0"/>
              <a:t>EXAMPLES OF THE TRADITION IN PRACTICE</a:t>
            </a:r>
            <a:endParaRPr lang="en-US" dirty="0"/>
          </a:p>
        </p:txBody>
      </p:sp>
      <p:sp>
        <p:nvSpPr>
          <p:cNvPr id="5" name="Text Placeholder 4"/>
          <p:cNvSpPr>
            <a:spLocks noGrp="1"/>
          </p:cNvSpPr>
          <p:nvPr>
            <p:ph type="body" idx="1"/>
          </p:nvPr>
        </p:nvSpPr>
        <p:spPr>
          <a:xfrm>
            <a:off x="722313" y="1485900"/>
            <a:ext cx="7772400" cy="1917700"/>
          </a:xfrm>
        </p:spPr>
        <p:txBody>
          <a:bodyPr/>
          <a:lstStyle/>
          <a:p>
            <a:endParaRPr lang="en-US" dirty="0"/>
          </a:p>
        </p:txBody>
      </p:sp>
    </p:spTree>
    <p:extLst>
      <p:ext uri="{BB962C8B-B14F-4D97-AF65-F5344CB8AC3E}">
        <p14:creationId xmlns:p14="http://schemas.microsoft.com/office/powerpoint/2010/main" val="37059769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Integral Ecology : The </a:t>
            </a:r>
            <a:r>
              <a:rPr lang="en-US" b="1" dirty="0" err="1" smtClean="0"/>
              <a:t>Bishnois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err="1" smtClean="0"/>
              <a:t>Bishnois</a:t>
            </a:r>
            <a:r>
              <a:rPr lang="en-US" dirty="0"/>
              <a:t>, a Hindu sect in the </a:t>
            </a:r>
            <a:r>
              <a:rPr lang="en-US" dirty="0" err="1"/>
              <a:t>Thar</a:t>
            </a:r>
            <a:r>
              <a:rPr lang="en-US" dirty="0"/>
              <a:t> desert, now described as the first environmentalists of India, exemplify how actions arising from their religious beliefs can contribute to environmental protection. Their religion was decoded in 1485 by their Guru </a:t>
            </a:r>
            <a:r>
              <a:rPr lang="en-US" dirty="0" err="1"/>
              <a:t>Jambaji</a:t>
            </a:r>
            <a:r>
              <a:rPr lang="en-US" dirty="0"/>
              <a:t> into twenty nine rules that the community must observe, many of them relating to the environment including protection of trees and animals.  Famous as “tree huggers” who saved trees from felling by hugging them to prevent their cutting, they also practice water conservation, protection of animals and an eco friendly lifestyle.  </a:t>
            </a:r>
          </a:p>
          <a:p>
            <a:endParaRPr lang="en-US" dirty="0"/>
          </a:p>
        </p:txBody>
      </p:sp>
    </p:spTree>
    <p:extLst>
      <p:ext uri="{BB962C8B-B14F-4D97-AF65-F5344CB8AC3E}">
        <p14:creationId xmlns:p14="http://schemas.microsoft.com/office/powerpoint/2010/main" val="28151757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AUROVILLE </a:t>
            </a:r>
            <a:r>
              <a:rPr lang="mr-IN" dirty="0" smtClean="0"/>
              <a:t>–</a:t>
            </a:r>
            <a:r>
              <a:rPr lang="en-US" dirty="0" smtClean="0"/>
              <a:t> UNIVERSAL TOWNSHIP</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sz="3400" dirty="0" err="1" smtClean="0"/>
              <a:t>Auroville</a:t>
            </a:r>
            <a:r>
              <a:rPr lang="en-US" sz="3400" dirty="0" smtClean="0"/>
              <a:t>, a community founded to realize human unity and oneness with nature, was founded in 1968 by </a:t>
            </a:r>
            <a:r>
              <a:rPr lang="en-US" sz="3400" dirty="0" err="1" smtClean="0"/>
              <a:t>Mirra</a:t>
            </a:r>
            <a:r>
              <a:rPr lang="en-US" sz="3400" dirty="0" smtClean="0"/>
              <a:t> </a:t>
            </a:r>
            <a:r>
              <a:rPr lang="en-US" sz="3400" dirty="0" err="1" smtClean="0"/>
              <a:t>Alfassa</a:t>
            </a:r>
            <a:r>
              <a:rPr lang="en-US" sz="3400" dirty="0" smtClean="0"/>
              <a:t>, a Frenchwoman better known as the “Mother”. A disciple of the Indian mystic, </a:t>
            </a:r>
            <a:r>
              <a:rPr lang="en-US" sz="3400" dirty="0" err="1" smtClean="0"/>
              <a:t>Aurobindo</a:t>
            </a:r>
            <a:r>
              <a:rPr lang="en-US" sz="3400" dirty="0" smtClean="0"/>
              <a:t>, her aim was to create a utopia of realized souls where material, social and cultural differences were less important than the one shared common reality. Millions of trees have been planted by the community which practices organic agriculture, carries out environmental research, has a </a:t>
            </a:r>
            <a:r>
              <a:rPr lang="en-US" sz="3400" dirty="0"/>
              <a:t>botanical garden, seed bank, medicinal and herbal plants, water catchment bunds, </a:t>
            </a:r>
            <a:r>
              <a:rPr lang="en-US" sz="3400" dirty="0" smtClean="0"/>
              <a:t>and uses appropriate technology, renewable energy and water </a:t>
            </a:r>
            <a:r>
              <a:rPr lang="en-US" sz="3400" dirty="0"/>
              <a:t>table </a:t>
            </a:r>
            <a:r>
              <a:rPr lang="en-US" sz="3400" dirty="0" smtClean="0"/>
              <a:t>management. In the social sphere, services such as education, health care, sports and yoga, cultural activities, food </a:t>
            </a:r>
            <a:r>
              <a:rPr lang="en-US" sz="3400" dirty="0"/>
              <a:t>and </a:t>
            </a:r>
            <a:r>
              <a:rPr lang="en-US" sz="3400" dirty="0" smtClean="0"/>
              <a:t>other community services are provided by and for the co</a:t>
            </a:r>
            <a:r>
              <a:rPr lang="en-US" dirty="0" smtClean="0"/>
              <a:t>mmunity.</a:t>
            </a:r>
          </a:p>
        </p:txBody>
      </p:sp>
    </p:spTree>
    <p:extLst>
      <p:ext uri="{BB962C8B-B14F-4D97-AF65-F5344CB8AC3E}">
        <p14:creationId xmlns:p14="http://schemas.microsoft.com/office/powerpoint/2010/main" val="6533120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GREEN ENTREPRENEURSHIP EXAMPLE: ECO ECLECTIC TECH</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Eco Eclectic Technologies is a profitable waste recycling company created by environmental engineer and social entrepreneur </a:t>
            </a:r>
            <a:r>
              <a:rPr lang="en-US" dirty="0" err="1" smtClean="0"/>
              <a:t>Bipin</a:t>
            </a:r>
            <a:r>
              <a:rPr lang="en-US" dirty="0" smtClean="0"/>
              <a:t> Desai, in Gujarat, India. Popularly knows as the </a:t>
            </a:r>
            <a:r>
              <a:rPr lang="en-US" i="1" dirty="0" smtClean="0"/>
              <a:t>Recycle Man of India</a:t>
            </a:r>
            <a:r>
              <a:rPr lang="en-US" dirty="0" smtClean="0"/>
              <a:t>, he was in the Forbes list of successful social entrepreneurs, 30Under30 Asia, (2018). His vision is to eliminate industrial waste from landfills and he has so far successfully recycled more than 700 </a:t>
            </a:r>
            <a:r>
              <a:rPr lang="en-US" dirty="0" err="1" smtClean="0"/>
              <a:t>tonnes</a:t>
            </a:r>
            <a:r>
              <a:rPr lang="en-US" dirty="0" smtClean="0"/>
              <a:t> of it into a number of products, most notably pavers, bricks</a:t>
            </a:r>
            <a:r>
              <a:rPr lang="en-US" dirty="0"/>
              <a:t> </a:t>
            </a:r>
            <a:r>
              <a:rPr lang="en-US" dirty="0" smtClean="0"/>
              <a:t>and tiles. He believes that waste is a by-product of consumption and it is the duty of the consumers to dispose it in a sustainable manner. He jokes that he runs a “salon for industrial waste” and that nothing is useless: “What might be waste to you is someone else’s asset”. </a:t>
            </a:r>
            <a:endParaRPr lang="en-US" dirty="0"/>
          </a:p>
        </p:txBody>
      </p:sp>
    </p:spTree>
    <p:extLst>
      <p:ext uri="{BB962C8B-B14F-4D97-AF65-F5344CB8AC3E}">
        <p14:creationId xmlns:p14="http://schemas.microsoft.com/office/powerpoint/2010/main" val="5010294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p:spPr>
        <p:txBody>
          <a:bodyPr>
            <a:normAutofit fontScale="90000"/>
          </a:bodyPr>
          <a:lstStyle/>
          <a:p>
            <a:r>
              <a:rPr lang="en-US" b="1" dirty="0"/>
              <a:t>Green </a:t>
            </a:r>
            <a:r>
              <a:rPr lang="en-US" b="1" dirty="0" smtClean="0"/>
              <a:t>Entrepreneurship </a:t>
            </a:r>
            <a:r>
              <a:rPr lang="en-US" b="1" dirty="0"/>
              <a:t>Example</a:t>
            </a:r>
            <a:r>
              <a:rPr lang="en-US" dirty="0"/>
              <a:t/>
            </a:r>
            <a:br>
              <a:rPr lang="en-US" dirty="0"/>
            </a:br>
            <a:r>
              <a:rPr lang="en-US" b="1" dirty="0" err="1"/>
              <a:t>Dabbawallahs</a:t>
            </a:r>
            <a:r>
              <a:rPr lang="en-US" dirty="0"/>
              <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i="1" dirty="0" err="1"/>
              <a:t>Dabbawallahs</a:t>
            </a:r>
            <a:r>
              <a:rPr lang="en-US" dirty="0"/>
              <a:t> have been running a lunch delivery service in Mumbai for the last 125 years, picking up lunchboxes with home cooked meals from people’s homes and delivering them to about 200,000 office goers every work day. This 5,000-strong cooperative is recognized as one of the world’s most efficient logistics systems though it relies only on poorly educated delivery boys/men riding bicycles and Mumbai trains. The service is low cost – roughly </a:t>
            </a:r>
            <a:r>
              <a:rPr lang="en-US" dirty="0" err="1"/>
              <a:t>Rs</a:t>
            </a:r>
            <a:r>
              <a:rPr lang="en-US" dirty="0"/>
              <a:t>. 800 a month (less than $10) - but performance is top notch.  A 2010 study by the Harvard Business School graded it “Six Sigma”, which means the </a:t>
            </a:r>
            <a:r>
              <a:rPr lang="en-US" dirty="0" err="1"/>
              <a:t>dabbawalas</a:t>
            </a:r>
            <a:r>
              <a:rPr lang="en-US" dirty="0"/>
              <a:t> make fewer than 3.4 mistakes per million transactions</a:t>
            </a:r>
            <a:r>
              <a:rPr lang="en-US" dirty="0" smtClean="0"/>
              <a:t>.  </a:t>
            </a:r>
            <a:endParaRPr lang="en-US" dirty="0"/>
          </a:p>
          <a:p>
            <a:pPr marL="0" indent="0">
              <a:buNone/>
            </a:pPr>
            <a:r>
              <a:rPr lang="en-US" dirty="0" smtClean="0"/>
              <a:t>It </a:t>
            </a:r>
            <a:r>
              <a:rPr lang="en-US" dirty="0"/>
              <a:t>appears that the secret of their performance is dedication to their job arising from a profound religious conviction that the work they are doing –delivering food - is a service to their God. The </a:t>
            </a:r>
            <a:r>
              <a:rPr lang="en-US" dirty="0" err="1"/>
              <a:t>dabbawalas</a:t>
            </a:r>
            <a:r>
              <a:rPr lang="en-US" dirty="0"/>
              <a:t> belong almost exclusively to the </a:t>
            </a:r>
            <a:r>
              <a:rPr lang="en-US" dirty="0" err="1"/>
              <a:t>Vakari</a:t>
            </a:r>
            <a:r>
              <a:rPr lang="en-US" dirty="0"/>
              <a:t> community, which worships the Hindu god </a:t>
            </a:r>
            <a:r>
              <a:rPr lang="en-US" dirty="0" err="1" smtClean="0"/>
              <a:t>Vittala</a:t>
            </a:r>
            <a:r>
              <a:rPr lang="en-US" dirty="0"/>
              <a:t>. His followers believe that serving food is the highest form of service. The </a:t>
            </a:r>
            <a:r>
              <a:rPr lang="en-US" dirty="0" err="1"/>
              <a:t>dabbawalas</a:t>
            </a:r>
            <a:r>
              <a:rPr lang="en-US" dirty="0"/>
              <a:t> say “we are getting a golden chance to walk the path of spirituality while earning our bread," according to a study about this community.   </a:t>
            </a:r>
          </a:p>
          <a:p>
            <a:pPr marL="0" indent="0">
              <a:buNone/>
            </a:pPr>
            <a:endParaRPr lang="en-US" dirty="0"/>
          </a:p>
        </p:txBody>
      </p:sp>
    </p:spTree>
    <p:extLst>
      <p:ext uri="{BB962C8B-B14F-4D97-AF65-F5344CB8AC3E}">
        <p14:creationId xmlns:p14="http://schemas.microsoft.com/office/powerpoint/2010/main" val="202167572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HINDUISM</a:t>
            </a:r>
            <a:endParaRPr lang="en-US" dirty="0"/>
          </a:p>
        </p:txBody>
      </p:sp>
      <p:sp>
        <p:nvSpPr>
          <p:cNvPr id="3" name="Content Placeholder 2"/>
          <p:cNvSpPr>
            <a:spLocks noGrp="1"/>
          </p:cNvSpPr>
          <p:nvPr>
            <p:ph idx="1"/>
          </p:nvPr>
        </p:nvSpPr>
        <p:spPr/>
        <p:txBody>
          <a:bodyPr>
            <a:normAutofit fontScale="40000" lnSpcReduction="20000"/>
          </a:bodyPr>
          <a:lstStyle/>
          <a:p>
            <a:pPr marL="0" indent="0">
              <a:buNone/>
            </a:pPr>
            <a:r>
              <a:rPr lang="en-US" sz="5000" i="1" dirty="0" smtClean="0"/>
              <a:t>Hinduism </a:t>
            </a:r>
            <a:r>
              <a:rPr lang="en-US" sz="5000" dirty="0" smtClean="0"/>
              <a:t>is based on an ancient and vast scriptural corpus created by a number </a:t>
            </a:r>
            <a:r>
              <a:rPr lang="en-US" sz="5000" dirty="0"/>
              <a:t>of sages of ancient </a:t>
            </a:r>
            <a:r>
              <a:rPr lang="en-US" sz="5000" dirty="0" smtClean="0"/>
              <a:t>India. The corpus includes:</a:t>
            </a:r>
          </a:p>
          <a:p>
            <a:r>
              <a:rPr lang="en-US" sz="5000" dirty="0" smtClean="0"/>
              <a:t> </a:t>
            </a:r>
            <a:r>
              <a:rPr lang="en-US" sz="5000" i="1" dirty="0" smtClean="0"/>
              <a:t>the </a:t>
            </a:r>
            <a:r>
              <a:rPr lang="en-US" sz="5000" i="1" dirty="0"/>
              <a:t>Vedas </a:t>
            </a:r>
            <a:r>
              <a:rPr lang="en-US" sz="5000" dirty="0"/>
              <a:t>- hymns to divine powers that created the </a:t>
            </a:r>
            <a:r>
              <a:rPr lang="en-US" sz="5000" dirty="0" smtClean="0"/>
              <a:t>Universe</a:t>
            </a:r>
          </a:p>
          <a:p>
            <a:r>
              <a:rPr lang="en-US" sz="5000" i="1" dirty="0" smtClean="0"/>
              <a:t>the </a:t>
            </a:r>
            <a:r>
              <a:rPr lang="en-US" sz="5000" i="1" dirty="0"/>
              <a:t>Upanishads </a:t>
            </a:r>
            <a:r>
              <a:rPr lang="en-US" sz="5000" dirty="0"/>
              <a:t>– dialogues between students and teachers about the nature of </a:t>
            </a:r>
            <a:r>
              <a:rPr lang="en-US" sz="5000" dirty="0" smtClean="0"/>
              <a:t>the Creator and the individual soul</a:t>
            </a:r>
          </a:p>
          <a:p>
            <a:r>
              <a:rPr lang="en-US" sz="5000" i="1" dirty="0" err="1" smtClean="0"/>
              <a:t>Dharmashastra</a:t>
            </a:r>
            <a:r>
              <a:rPr lang="en-US" sz="5000" dirty="0" smtClean="0"/>
              <a:t> </a:t>
            </a:r>
            <a:r>
              <a:rPr lang="en-US" sz="5000" dirty="0"/>
              <a:t>– moral </a:t>
            </a:r>
            <a:r>
              <a:rPr lang="en-US" sz="5000" dirty="0" smtClean="0"/>
              <a:t>law</a:t>
            </a:r>
          </a:p>
          <a:p>
            <a:r>
              <a:rPr lang="en-US" sz="5000" i="1" dirty="0" err="1" smtClean="0"/>
              <a:t>Itihasas</a:t>
            </a:r>
            <a:r>
              <a:rPr lang="en-US" sz="5000" dirty="0" smtClean="0"/>
              <a:t> </a:t>
            </a:r>
            <a:r>
              <a:rPr lang="en-US" sz="5000" dirty="0"/>
              <a:t>– epics such as the Ramayana and Mahabharata that exemplify the teachings in the first three; e</a:t>
            </a:r>
            <a:r>
              <a:rPr lang="en-US" sz="5000" dirty="0" smtClean="0"/>
              <a:t>)</a:t>
            </a:r>
          </a:p>
          <a:p>
            <a:r>
              <a:rPr lang="en-US" sz="5000" i="1" dirty="0" err="1" smtClean="0"/>
              <a:t>Puranas</a:t>
            </a:r>
            <a:r>
              <a:rPr lang="en-US" sz="5000" dirty="0" smtClean="0"/>
              <a:t> </a:t>
            </a:r>
            <a:r>
              <a:rPr lang="en-US" sz="5000" dirty="0"/>
              <a:t>– Hindu mythology. </a:t>
            </a:r>
            <a:endParaRPr lang="en-US" sz="5000" dirty="0" smtClean="0"/>
          </a:p>
          <a:p>
            <a:pPr marL="0" indent="0">
              <a:buNone/>
            </a:pPr>
            <a:r>
              <a:rPr lang="en-US" sz="5000" dirty="0" smtClean="0"/>
              <a:t>Hinduism is also expressed through </a:t>
            </a:r>
            <a:r>
              <a:rPr lang="en-US" sz="5000" dirty="0"/>
              <a:t>a variety of mediums such as rituals, </a:t>
            </a:r>
            <a:r>
              <a:rPr lang="en-US" sz="5000" dirty="0" smtClean="0"/>
              <a:t>pilgrimages, art and story telling. Through the ages, saints and </a:t>
            </a:r>
            <a:r>
              <a:rPr lang="en-US" sz="5000" i="1" dirty="0" smtClean="0"/>
              <a:t>Gurus</a:t>
            </a:r>
            <a:r>
              <a:rPr lang="en-US" sz="5000" dirty="0" smtClean="0"/>
              <a:t> (Teachers) have interpreted the scriptures for new generations and to address contemporary contexts and issues. All of the above sources provide the content of the </a:t>
            </a:r>
            <a:r>
              <a:rPr lang="en-US" sz="5000" dirty="0" smtClean="0"/>
              <a:t>slides</a:t>
            </a:r>
            <a:r>
              <a:rPr lang="en-US" sz="5000" dirty="0" smtClean="0"/>
              <a:t> </a:t>
            </a:r>
            <a:r>
              <a:rPr lang="en-US" sz="5000" dirty="0" smtClean="0"/>
              <a:t>that </a:t>
            </a:r>
            <a:r>
              <a:rPr lang="en-US" sz="5000" dirty="0" smtClean="0"/>
              <a:t>follow.</a:t>
            </a:r>
          </a:p>
          <a:p>
            <a:pPr marL="0" indent="0">
              <a:buNone/>
            </a:pPr>
            <a:endParaRPr lang="en-US" sz="5000" dirty="0"/>
          </a:p>
          <a:p>
            <a:pPr marL="0" indent="0">
              <a:buNone/>
            </a:pPr>
            <a:r>
              <a:rPr lang="en-IE" sz="2800" dirty="0" smtClean="0"/>
              <a:t>. </a:t>
            </a:r>
            <a:endParaRPr lang="en-US" sz="2800" dirty="0"/>
          </a:p>
          <a:p>
            <a:pPr marL="0" indent="0">
              <a:buNone/>
            </a:pPr>
            <a:endParaRPr lang="en-US" sz="5000" dirty="0"/>
          </a:p>
        </p:txBody>
      </p:sp>
    </p:spTree>
    <p:extLst>
      <p:ext uri="{BB962C8B-B14F-4D97-AF65-F5344CB8AC3E}">
        <p14:creationId xmlns:p14="http://schemas.microsoft.com/office/powerpoint/2010/main" val="397584592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Saving the Whale </a:t>
            </a:r>
            <a:r>
              <a:rPr lang="en-US" b="1" dirty="0" smtClean="0"/>
              <a:t>Shark</a:t>
            </a:r>
            <a:endParaRPr lang="en-US" dirty="0"/>
          </a:p>
        </p:txBody>
      </p:sp>
      <p:sp>
        <p:nvSpPr>
          <p:cNvPr id="3" name="Content Placeholder 2"/>
          <p:cNvSpPr>
            <a:spLocks noGrp="1"/>
          </p:cNvSpPr>
          <p:nvPr>
            <p:ph idx="1"/>
          </p:nvPr>
        </p:nvSpPr>
        <p:spPr>
          <a:xfrm>
            <a:off x="457200" y="1244600"/>
            <a:ext cx="8229600" cy="5219700"/>
          </a:xfrm>
        </p:spPr>
        <p:txBody>
          <a:bodyPr>
            <a:noAutofit/>
          </a:bodyPr>
          <a:lstStyle/>
          <a:p>
            <a:pPr marL="0" indent="0">
              <a:buNone/>
            </a:pPr>
            <a:r>
              <a:rPr lang="en-US" sz="1600" dirty="0"/>
              <a:t>The </a:t>
            </a:r>
            <a:r>
              <a:rPr lang="en-US" sz="1600" i="1" dirty="0"/>
              <a:t>whale shark,</a:t>
            </a:r>
            <a:r>
              <a:rPr lang="en-US" sz="1600" dirty="0"/>
              <a:t> a 30 foot long gentle giant which migrates to the coast of Gujarat each year to give birth in the warmth of the Arabian Sea, was hunted by local fishermen in large numbers for its oil and meat.  At least 250 whale sharks, which each fetched </a:t>
            </a:r>
            <a:r>
              <a:rPr lang="en-US" sz="1600" dirty="0" err="1"/>
              <a:t>Rs</a:t>
            </a:r>
            <a:r>
              <a:rPr lang="en-US" sz="1600" dirty="0"/>
              <a:t> 80,000 (&gt;$1,000) in the South East Asian Market, were being killed each year. In 2001, since their numbers had dropped so precipitously, it became the first fish to be included in the Indian Wildlife Protection Act.  The Forest Department struggled to implement the ban for two years, till it teamed up with an NGO and a popular local Guru, </a:t>
            </a:r>
            <a:r>
              <a:rPr lang="en-US" sz="1600" dirty="0" err="1"/>
              <a:t>Morari</a:t>
            </a:r>
            <a:r>
              <a:rPr lang="en-US" sz="1600" dirty="0"/>
              <a:t> </a:t>
            </a:r>
            <a:r>
              <a:rPr lang="en-US" sz="1600" dirty="0" err="1"/>
              <a:t>Bapu</a:t>
            </a:r>
            <a:r>
              <a:rPr lang="en-US" sz="1600" dirty="0"/>
              <a:t>.</a:t>
            </a:r>
          </a:p>
          <a:p>
            <a:pPr marL="0" indent="0">
              <a:buNone/>
            </a:pPr>
            <a:r>
              <a:rPr lang="en-US" sz="1600" dirty="0"/>
              <a:t> </a:t>
            </a:r>
          </a:p>
          <a:p>
            <a:pPr marL="0" indent="0">
              <a:buNone/>
            </a:pPr>
            <a:r>
              <a:rPr lang="en-US" sz="1600" dirty="0"/>
              <a:t>In 2003, </a:t>
            </a:r>
            <a:r>
              <a:rPr lang="en-US" sz="1600" dirty="0" err="1"/>
              <a:t>Morari</a:t>
            </a:r>
            <a:r>
              <a:rPr lang="en-US" sz="1600" dirty="0"/>
              <a:t> </a:t>
            </a:r>
            <a:r>
              <a:rPr lang="en-US" sz="1600" dirty="0" err="1"/>
              <a:t>Bapu</a:t>
            </a:r>
            <a:r>
              <a:rPr lang="en-US" sz="1600" dirty="0"/>
              <a:t> ventured into the sea and blessed a whale shark entangled in a net and said he wished the creature, who was like a daughter coming back to her parents’ house to give birth (a Hindu tradition), would not be harmed. According to reports, the killings stopped almost immediately. </a:t>
            </a:r>
            <a:r>
              <a:rPr lang="en-US" sz="1600" dirty="0" err="1"/>
              <a:t>Morari</a:t>
            </a:r>
            <a:r>
              <a:rPr lang="en-US" sz="1600" dirty="0"/>
              <a:t> </a:t>
            </a:r>
            <a:r>
              <a:rPr lang="en-US" sz="1600" dirty="0" err="1"/>
              <a:t>Bapu</a:t>
            </a:r>
            <a:r>
              <a:rPr lang="en-US" sz="1600" dirty="0"/>
              <a:t> also used his discourses to spread the message of ‘</a:t>
            </a:r>
            <a:r>
              <a:rPr lang="en-US" sz="1600" i="1" dirty="0"/>
              <a:t>ahimsa hi </a:t>
            </a:r>
            <a:r>
              <a:rPr lang="en-US" sz="1600" i="1" dirty="0" err="1"/>
              <a:t>param</a:t>
            </a:r>
            <a:r>
              <a:rPr lang="en-US" sz="1600" i="1" dirty="0"/>
              <a:t> dharma’</a:t>
            </a:r>
            <a:r>
              <a:rPr lang="en-US" sz="1600" dirty="0"/>
              <a:t>  (non-violence is our dharma) and ‘</a:t>
            </a:r>
            <a:r>
              <a:rPr lang="en-US" sz="1600" i="1" dirty="0" err="1"/>
              <a:t>atithi</a:t>
            </a:r>
            <a:r>
              <a:rPr lang="en-US" sz="1600" i="1" dirty="0"/>
              <a:t> </a:t>
            </a:r>
            <a:r>
              <a:rPr lang="en-US" sz="1600" i="1" dirty="0" err="1"/>
              <a:t>devo</a:t>
            </a:r>
            <a:r>
              <a:rPr lang="en-US" sz="1600" i="1" dirty="0"/>
              <a:t> </a:t>
            </a:r>
            <a:r>
              <a:rPr lang="en-US" sz="1600" i="1" dirty="0" err="1"/>
              <a:t>bhava</a:t>
            </a:r>
            <a:r>
              <a:rPr lang="en-US" sz="1600" i="1" dirty="0"/>
              <a:t>’</a:t>
            </a:r>
            <a:r>
              <a:rPr lang="en-US" sz="1600" dirty="0"/>
              <a:t> (a guest is like God), among the </a:t>
            </a:r>
            <a:r>
              <a:rPr lang="en-US" sz="1600" dirty="0" err="1"/>
              <a:t>fisherfolk</a:t>
            </a:r>
            <a:r>
              <a:rPr lang="en-US" sz="1600" dirty="0"/>
              <a:t> among whom he had a large following. </a:t>
            </a:r>
          </a:p>
          <a:p>
            <a:pPr marL="0" indent="0">
              <a:buNone/>
            </a:pPr>
            <a:endParaRPr lang="en-US" sz="1600" dirty="0" smtClean="0"/>
          </a:p>
          <a:p>
            <a:pPr marL="0" indent="0">
              <a:buNone/>
            </a:pPr>
            <a:r>
              <a:rPr lang="en-US" sz="1600" dirty="0" smtClean="0"/>
              <a:t>Fishermen </a:t>
            </a:r>
            <a:r>
              <a:rPr lang="en-US" sz="1600" dirty="0"/>
              <a:t>are now cutting their expensive nets and releasing the whale shark they once butchered by the hundreds. They are being compensated for their loss to some extent and also being assisted with an eco-tourism project on the lines of whale watching.  It was the first time that a popular religious leader in India had taken up the cause of wildlife conservation, tying up with an NGO and the forest department, with corporate support</a:t>
            </a:r>
            <a:r>
              <a:rPr lang="en-US" sz="1600" dirty="0" smtClean="0">
                <a:effectLst/>
              </a:rPr>
              <a:t> </a:t>
            </a:r>
            <a:endParaRPr lang="en-US" sz="1600" dirty="0"/>
          </a:p>
        </p:txBody>
      </p:sp>
    </p:spTree>
    <p:extLst>
      <p:ext uri="{BB962C8B-B14F-4D97-AF65-F5344CB8AC3E}">
        <p14:creationId xmlns:p14="http://schemas.microsoft.com/office/powerpoint/2010/main" val="36909922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Green business:  Ayurveda</a:t>
            </a:r>
            <a:r>
              <a:rPr lang="en-US" dirty="0" smtClean="0"/>
              <a:t/>
            </a:r>
            <a:br>
              <a:rPr lang="en-US" dirty="0" smtClean="0"/>
            </a:br>
            <a:endParaRPr lang="en-US" dirty="0"/>
          </a:p>
        </p:txBody>
      </p:sp>
      <p:sp>
        <p:nvSpPr>
          <p:cNvPr id="3" name="Content Placeholder 2"/>
          <p:cNvSpPr>
            <a:spLocks noGrp="1"/>
          </p:cNvSpPr>
          <p:nvPr>
            <p:ph idx="1"/>
          </p:nvPr>
        </p:nvSpPr>
        <p:spPr>
          <a:xfrm>
            <a:off x="457200" y="1117600"/>
            <a:ext cx="8229600" cy="5008563"/>
          </a:xfrm>
        </p:spPr>
        <p:txBody>
          <a:bodyPr>
            <a:normAutofit fontScale="25000" lnSpcReduction="20000"/>
          </a:bodyPr>
          <a:lstStyle/>
          <a:p>
            <a:pPr marL="0" indent="0">
              <a:buNone/>
            </a:pPr>
            <a:endParaRPr lang="en-US" dirty="0"/>
          </a:p>
          <a:p>
            <a:pPr marL="0" indent="0">
              <a:buNone/>
            </a:pPr>
            <a:r>
              <a:rPr lang="en-US" sz="8000" i="1" dirty="0" smtClean="0"/>
              <a:t>Ayurveda</a:t>
            </a:r>
            <a:r>
              <a:rPr lang="en-US" sz="8000" dirty="0" smtClean="0"/>
              <a:t>, (Sanskrit for “the science of life”) is the traditional Indian system of medicine, simultaneously a scientific, medical and a spiritual approach to health and longevity. It is an </a:t>
            </a:r>
            <a:r>
              <a:rPr lang="en-US" sz="8000" i="1" dirty="0" err="1" smtClean="0"/>
              <a:t>upaveda</a:t>
            </a:r>
            <a:r>
              <a:rPr lang="en-US" sz="8000" i="1" dirty="0" smtClean="0"/>
              <a:t> </a:t>
            </a:r>
            <a:r>
              <a:rPr lang="en-US" sz="8000" dirty="0" smtClean="0"/>
              <a:t>or ancillary</a:t>
            </a:r>
            <a:r>
              <a:rPr lang="en-US" sz="8000" i="1" dirty="0" smtClean="0"/>
              <a:t> </a:t>
            </a:r>
            <a:r>
              <a:rPr lang="en-US" sz="8000" dirty="0" smtClean="0"/>
              <a:t>Veda (scripture) believed to have been revealed to the sages by </a:t>
            </a:r>
            <a:r>
              <a:rPr lang="en-US" sz="8000" dirty="0" err="1" smtClean="0"/>
              <a:t>Dhanvantri</a:t>
            </a:r>
            <a:r>
              <a:rPr lang="en-US" sz="8000" dirty="0" smtClean="0"/>
              <a:t>, the God of medicine, an avatar of Vishnu. The </a:t>
            </a:r>
            <a:r>
              <a:rPr lang="en-US" sz="8000" dirty="0" err="1" smtClean="0"/>
              <a:t>Charaka</a:t>
            </a:r>
            <a:r>
              <a:rPr lang="en-US" sz="8000" dirty="0" smtClean="0"/>
              <a:t> </a:t>
            </a:r>
            <a:r>
              <a:rPr lang="en-US" sz="8000" dirty="0" err="1" smtClean="0"/>
              <a:t>Samhita</a:t>
            </a:r>
            <a:r>
              <a:rPr lang="en-US" sz="8000" dirty="0" smtClean="0"/>
              <a:t>, the first and still the most important of all </a:t>
            </a:r>
            <a:r>
              <a:rPr lang="en-US" sz="8000" dirty="0" err="1" smtClean="0"/>
              <a:t>Ayurvedic</a:t>
            </a:r>
            <a:r>
              <a:rPr lang="en-US" sz="8000" dirty="0" smtClean="0"/>
              <a:t> texts, appeared in the first millennium BCE.  The system uses herbs, minerals, nutrition and purification to treat not just the ailment but the whole person. This ancient practice has enjoyed a worldwide revival in recent times. </a:t>
            </a:r>
            <a:r>
              <a:rPr lang="en-US" sz="8000" i="1" dirty="0" err="1" smtClean="0"/>
              <a:t>Vriksh</a:t>
            </a:r>
            <a:r>
              <a:rPr lang="en-US" sz="8000" i="1" dirty="0" smtClean="0"/>
              <a:t> Ayurveda (</a:t>
            </a:r>
            <a:r>
              <a:rPr lang="en-US" sz="8000" dirty="0" smtClean="0"/>
              <a:t>botany and agriculture science) and traditional ethno veterinary medicine are likewise seeing renewed interest.</a:t>
            </a:r>
            <a:r>
              <a:rPr lang="en-US" sz="8000" i="1" dirty="0" smtClean="0"/>
              <a:t>  </a:t>
            </a:r>
            <a:r>
              <a:rPr lang="en-US" sz="8000" dirty="0" smtClean="0"/>
              <a:t>For example, in India, ‘The Himalaya Drug Company’ was started in 1930 and sought to bring Ayurveda medicine to society in a market-based form. Rudolph Steiner, born in present-day Croatia at the turn of the nineteenth century, influenced by Hinduism (and Ayurveda/</a:t>
            </a:r>
            <a:r>
              <a:rPr lang="en-US" sz="8000" dirty="0" err="1" smtClean="0"/>
              <a:t>Vriskh</a:t>
            </a:r>
            <a:r>
              <a:rPr lang="en-US" sz="8000" dirty="0" smtClean="0"/>
              <a:t> Ayurveda), believed in holistic health and medicine, researched the medicinal qualities of plants and had a significant role in organic and biodynamic farming movements in Western </a:t>
            </a:r>
            <a:r>
              <a:rPr lang="en-US" sz="8000" dirty="0" smtClean="0"/>
              <a:t>Europe</a:t>
            </a:r>
            <a:r>
              <a:rPr lang="en-US" sz="8000" dirty="0"/>
              <a:t>.</a:t>
            </a:r>
            <a:endParaRPr lang="en-US" sz="8000" dirty="0" smtClean="0"/>
          </a:p>
        </p:txBody>
      </p:sp>
    </p:spTree>
    <p:extLst>
      <p:ext uri="{BB962C8B-B14F-4D97-AF65-F5344CB8AC3E}">
        <p14:creationId xmlns:p14="http://schemas.microsoft.com/office/powerpoint/2010/main" val="31095310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Green Entrepreneurship Example:  Pilgrim Support for Afforestation</a:t>
            </a:r>
            <a:r>
              <a:rPr lang="en-US" sz="3200" dirty="0"/>
              <a:t/>
            </a:r>
            <a:br>
              <a:rPr lang="en-US" sz="3200" dirty="0"/>
            </a:br>
            <a:r>
              <a:rPr lang="en-US" sz="3200" dirty="0"/>
              <a:t> </a:t>
            </a:r>
            <a:br>
              <a:rPr lang="en-US" sz="3200" dirty="0"/>
            </a:br>
            <a:endParaRPr lang="en-US" sz="3200" dirty="0"/>
          </a:p>
        </p:txBody>
      </p:sp>
      <p:sp>
        <p:nvSpPr>
          <p:cNvPr id="3" name="Content Placeholder 2"/>
          <p:cNvSpPr>
            <a:spLocks noGrp="1"/>
          </p:cNvSpPr>
          <p:nvPr>
            <p:ph idx="1"/>
          </p:nvPr>
        </p:nvSpPr>
        <p:spPr>
          <a:xfrm>
            <a:off x="457200" y="1257300"/>
            <a:ext cx="8229600" cy="4868863"/>
          </a:xfrm>
        </p:spPr>
        <p:txBody>
          <a:bodyPr>
            <a:noAutofit/>
          </a:bodyPr>
          <a:lstStyle/>
          <a:p>
            <a:pPr marL="0" indent="0">
              <a:buNone/>
            </a:pPr>
            <a:r>
              <a:rPr lang="en-US" sz="1800" dirty="0"/>
              <a:t>Forests are an integral part of Hindu worship and mythology.  Many famous Hindu temples and myths are located in or associated with forest areas. </a:t>
            </a:r>
            <a:r>
              <a:rPr lang="en-US" sz="1800" dirty="0" err="1"/>
              <a:t>Tirupati</a:t>
            </a:r>
            <a:r>
              <a:rPr lang="en-US" sz="1800" dirty="0"/>
              <a:t>, located at an elevation of 3,000 feet, and </a:t>
            </a:r>
            <a:r>
              <a:rPr lang="en-US" sz="1800" dirty="0" err="1"/>
              <a:t>Badrinath</a:t>
            </a:r>
            <a:r>
              <a:rPr lang="en-US" sz="1800" dirty="0"/>
              <a:t> in the Himalayas at 10,000 feet, were once surrounded by thick forests. There were also the seven forests of </a:t>
            </a:r>
            <a:r>
              <a:rPr lang="en-US" sz="1800" dirty="0" err="1"/>
              <a:t>Vrindavan</a:t>
            </a:r>
            <a:r>
              <a:rPr lang="en-US" sz="1800" dirty="0"/>
              <a:t>, Rama and </a:t>
            </a:r>
            <a:r>
              <a:rPr lang="en-US" sz="1800" dirty="0" err="1"/>
              <a:t>Sita’s</a:t>
            </a:r>
            <a:r>
              <a:rPr lang="en-US" sz="1800" dirty="0"/>
              <a:t> exile in various forests of India, etc..  Many of these forests have been severely depleted in recent years. In response to this ecological crisis, temples have come up with innovative ways to both use their own resources for afforestation and to invite pilgrim participation in the effort.  The </a:t>
            </a:r>
            <a:r>
              <a:rPr lang="en-US" sz="1800" dirty="0" err="1"/>
              <a:t>Tirumala-Tirupati</a:t>
            </a:r>
            <a:r>
              <a:rPr lang="en-US" sz="1800" dirty="0"/>
              <a:t> </a:t>
            </a:r>
            <a:r>
              <a:rPr lang="en-US" sz="1800" dirty="0" err="1"/>
              <a:t>Devasthanam</a:t>
            </a:r>
            <a:r>
              <a:rPr lang="en-US" sz="1800" dirty="0"/>
              <a:t> (TTD) began what is called the </a:t>
            </a:r>
            <a:r>
              <a:rPr lang="en-US" sz="1800" dirty="0" err="1"/>
              <a:t>Vriksha</a:t>
            </a:r>
            <a:r>
              <a:rPr lang="en-US" sz="1800" dirty="0"/>
              <a:t> (“tree”) </a:t>
            </a:r>
            <a:r>
              <a:rPr lang="en-US" sz="1800" dirty="0" err="1"/>
              <a:t>Prasada</a:t>
            </a:r>
            <a:r>
              <a:rPr lang="en-US" sz="1800" dirty="0"/>
              <a:t> (“favor”) scheme. Whenever a pilgrim visits a temple, he or she is given a piece of blessed fruit or food to take home as </a:t>
            </a:r>
            <a:r>
              <a:rPr lang="en-US" sz="1800" dirty="0" err="1"/>
              <a:t>prasada</a:t>
            </a:r>
            <a:r>
              <a:rPr lang="en-US" sz="1800" dirty="0"/>
              <a:t>.  The temple has established a large nursery and encourages pilgrims to take home tree saplings which are sold at a nominal cost, as </a:t>
            </a:r>
            <a:r>
              <a:rPr lang="en-US" sz="1800" dirty="0" err="1"/>
              <a:t>prasada</a:t>
            </a:r>
            <a:r>
              <a:rPr lang="en-US" sz="1800" dirty="0"/>
              <a:t>.  By planting these pilgrims can have a piece of the sacred place at their homes.  TTD also runs Sri </a:t>
            </a:r>
            <a:r>
              <a:rPr lang="en-US" sz="1800" dirty="0" err="1"/>
              <a:t>Venkateswara</a:t>
            </a:r>
            <a:r>
              <a:rPr lang="en-US" sz="1800" dirty="0"/>
              <a:t> </a:t>
            </a:r>
            <a:r>
              <a:rPr lang="en-US" sz="1800" dirty="0" err="1"/>
              <a:t>Vanabhivriddhi</a:t>
            </a:r>
            <a:r>
              <a:rPr lang="en-US" sz="1800" dirty="0"/>
              <a:t> (forest improvement program) which invites devotees to donate money for the purchase and planting of trees and plants. The donor is granted special </a:t>
            </a:r>
            <a:r>
              <a:rPr lang="en-US" sz="1800" dirty="0" err="1"/>
              <a:t>favours</a:t>
            </a:r>
            <a:r>
              <a:rPr lang="en-US" sz="1800" dirty="0"/>
              <a:t> at the temple, including accommodation. Over 5 million indigenous trees have been planted under this program. </a:t>
            </a:r>
          </a:p>
          <a:p>
            <a:pPr marL="0" indent="0">
              <a:buNone/>
            </a:pPr>
            <a:endParaRPr lang="en-US" sz="1800" dirty="0"/>
          </a:p>
        </p:txBody>
      </p:sp>
    </p:spTree>
    <p:extLst>
      <p:ext uri="{BB962C8B-B14F-4D97-AF65-F5344CB8AC3E}">
        <p14:creationId xmlns:p14="http://schemas.microsoft.com/office/powerpoint/2010/main" val="2513546284"/>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r>
              <a:rPr lang="en-US" b="1" dirty="0" smtClean="0"/>
              <a:t>Green Entrepreneurship Example: Ramakrishna Mission Schools</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4983163"/>
          </a:xfrm>
        </p:spPr>
        <p:txBody>
          <a:bodyPr>
            <a:normAutofit fontScale="25000" lnSpcReduction="20000"/>
          </a:bodyPr>
          <a:lstStyle/>
          <a:p>
            <a:pPr marL="0" indent="0">
              <a:buNone/>
            </a:pPr>
            <a:r>
              <a:rPr lang="en-US" b="1" dirty="0"/>
              <a:t> </a:t>
            </a:r>
            <a:endParaRPr lang="en-US" dirty="0"/>
          </a:p>
          <a:p>
            <a:pPr marL="0" indent="0">
              <a:buNone/>
            </a:pPr>
            <a:r>
              <a:rPr lang="en-US" sz="7200" dirty="0"/>
              <a:t>Swami Vivekananda, a disciple of the mystic monk Ramakrishna </a:t>
            </a:r>
            <a:r>
              <a:rPr lang="en-US" sz="7200" dirty="0" err="1"/>
              <a:t>Paramahamsa</a:t>
            </a:r>
            <a:r>
              <a:rPr lang="en-US" sz="7200" dirty="0"/>
              <a:t>, was one of the first spiritual leaders of India to choose the way of action- of the Karma Yogi - to improve the lot of his fellow countrymen. Deeply moved by the plight of the poor, he declared “So long as millions live in hunger and ignorance, I hold every man a traitor who having been educated at their expense, pays not the least heed to them.”    He was a </a:t>
            </a:r>
            <a:r>
              <a:rPr lang="en-US" sz="7200" i="1" dirty="0" err="1"/>
              <a:t>sanyasi</a:t>
            </a:r>
            <a:r>
              <a:rPr lang="en-US" sz="7200" dirty="0"/>
              <a:t> who had renounced the world but his aim was that “the dry </a:t>
            </a:r>
            <a:r>
              <a:rPr lang="en-US" sz="7200" i="1" dirty="0" err="1"/>
              <a:t>Advaita</a:t>
            </a:r>
            <a:r>
              <a:rPr lang="en-US" sz="7200" dirty="0"/>
              <a:t> should come alive in everyday life; out of hopelessly intricate mythology must come concrete moral forms; out of bewildering yogi-ism must come the most practical psychology – and all this must be put in a form that a child may grasp it. That is my life’s work.”</a:t>
            </a:r>
          </a:p>
          <a:p>
            <a:pPr marL="0" indent="0">
              <a:buNone/>
            </a:pPr>
            <a:r>
              <a:rPr lang="en-US" sz="7200" dirty="0"/>
              <a:t> </a:t>
            </a:r>
          </a:p>
          <a:p>
            <a:pPr marL="0" indent="0">
              <a:buNone/>
            </a:pPr>
            <a:r>
              <a:rPr lang="en-US" sz="7200" dirty="0"/>
              <a:t>Swami Vivekananda thought it necessary to provide both secular and spiritual education for the masses and created the Ramakrishna Mission for the purpose in 1897. Defining the type of education that ought to be imparted, he said, “By education, I don’t mean the present system, but something in the line of positive teaching. Mere book learning won’t do.  We want education by which character is formed, strength of mind is increased, intellect is expanded, and by which one can stand on one’s own feet. ”  The Ramakrishna Mission runs about 750 educational institutions (including colleges, primary, secondary and high schools, vocational training </a:t>
            </a:r>
            <a:r>
              <a:rPr lang="en-US" sz="7200" dirty="0" err="1"/>
              <a:t>centres</a:t>
            </a:r>
            <a:r>
              <a:rPr lang="en-US" sz="7200" dirty="0"/>
              <a:t>) and persons associated with the Mission independently run another one thousand such institutions all subscribing to this ideal. The Mission also provides medical and social services to the poor and disadvantaged.   </a:t>
            </a:r>
          </a:p>
          <a:p>
            <a:pPr marL="0" indent="0">
              <a:buNone/>
            </a:pPr>
            <a:r>
              <a:rPr lang="en-US" sz="7200" b="1" dirty="0"/>
              <a:t> </a:t>
            </a:r>
            <a:endParaRPr lang="en-US" sz="7200" dirty="0" smtClean="0"/>
          </a:p>
          <a:p>
            <a:pPr marL="0" indent="0">
              <a:buNone/>
            </a:pPr>
            <a:endParaRPr lang="en-US" sz="7200" dirty="0"/>
          </a:p>
          <a:p>
            <a:endParaRPr lang="en-US" sz="7200" dirty="0"/>
          </a:p>
        </p:txBody>
      </p:sp>
    </p:spTree>
    <p:extLst>
      <p:ext uri="{BB962C8B-B14F-4D97-AF65-F5344CB8AC3E}">
        <p14:creationId xmlns:p14="http://schemas.microsoft.com/office/powerpoint/2010/main" val="23779691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Living Example:  The Tata Group</a:t>
            </a:r>
            <a:r>
              <a:rPr lang="en-US" dirty="0"/>
              <a:t/>
            </a:r>
            <a:br>
              <a:rPr lang="en-US" dirty="0"/>
            </a:br>
            <a:endParaRPr lang="en-US" dirty="0"/>
          </a:p>
        </p:txBody>
      </p:sp>
      <p:sp>
        <p:nvSpPr>
          <p:cNvPr id="3" name="Content Placeholder 2"/>
          <p:cNvSpPr>
            <a:spLocks noGrp="1"/>
          </p:cNvSpPr>
          <p:nvPr>
            <p:ph idx="1"/>
          </p:nvPr>
        </p:nvSpPr>
        <p:spPr>
          <a:xfrm>
            <a:off x="457200" y="952500"/>
            <a:ext cx="8229600" cy="5422900"/>
          </a:xfrm>
        </p:spPr>
        <p:txBody>
          <a:bodyPr>
            <a:noAutofit/>
          </a:bodyPr>
          <a:lstStyle/>
          <a:p>
            <a:pPr marL="0" indent="0">
              <a:buNone/>
            </a:pPr>
            <a:r>
              <a:rPr lang="en-US" sz="1600" dirty="0"/>
              <a:t>The Tata Group is arguably India’s most well-known and trusted business house, with 80 companies operating in such diverse sectors as Metals, Engineering, Energy, Consumer Products, Chemicals, Communication and Information Systems.  Having created institutes of excellence both in the Indian industry and the social world, the Tata Group exemplifies Karma Yoga.  More than sixty percent of the capital of the parent firm, Tata Sons Limited, is held by Tata (Philanthropic) Trusts, which has sponsored a variety of public institutions of excellence including hospitals, education and research institutes, scientific and cultural establishments. </a:t>
            </a:r>
          </a:p>
          <a:p>
            <a:pPr marL="0" indent="0">
              <a:buNone/>
            </a:pPr>
            <a:r>
              <a:rPr lang="en-US" sz="1600" dirty="0"/>
              <a:t> </a:t>
            </a:r>
          </a:p>
          <a:p>
            <a:pPr marL="0" indent="0">
              <a:buNone/>
            </a:pPr>
            <a:r>
              <a:rPr lang="en-US" sz="1600" dirty="0"/>
              <a:t>The five core values by which the Tata firms operate are:</a:t>
            </a:r>
          </a:p>
          <a:p>
            <a:r>
              <a:rPr lang="en-US" sz="1600" dirty="0"/>
              <a:t>Integrity: To conduct business fairly, with honesty and transparency such that everything done stands the test of public scrutiny.</a:t>
            </a:r>
          </a:p>
          <a:p>
            <a:pPr lvl="0"/>
            <a:r>
              <a:rPr lang="en-US" sz="1600" dirty="0"/>
              <a:t>Understanding: To be caring, show respect, compassion and humanity for colleagues and customers around the world.</a:t>
            </a:r>
          </a:p>
          <a:p>
            <a:pPr lvl="0"/>
            <a:r>
              <a:rPr lang="en-US" sz="1600" dirty="0"/>
              <a:t>Excellence: To constantly strive to achieve the highest possible standards in day-to-day work and in the quality of goods and services.</a:t>
            </a:r>
          </a:p>
          <a:p>
            <a:pPr lvl="0"/>
            <a:r>
              <a:rPr lang="en-US" sz="1600" dirty="0"/>
              <a:t>Unity: To work cohesively with colleagues across the group and with customers and partners around the world, building strong relationships based on tolerance, understanding and mutual cooperation. </a:t>
            </a:r>
          </a:p>
          <a:p>
            <a:pPr lvl="0"/>
            <a:r>
              <a:rPr lang="en-US" sz="1600" dirty="0"/>
              <a:t>Responsibility: To be responsible, sensitive to the countries, communities and environments in which they work.</a:t>
            </a:r>
          </a:p>
          <a:p>
            <a:pPr marL="0" indent="0">
              <a:buNone/>
            </a:pPr>
            <a:endParaRPr lang="en-US" sz="1600" dirty="0"/>
          </a:p>
        </p:txBody>
      </p:sp>
    </p:spTree>
    <p:extLst>
      <p:ext uri="{BB962C8B-B14F-4D97-AF65-F5344CB8AC3E}">
        <p14:creationId xmlns:p14="http://schemas.microsoft.com/office/powerpoint/2010/main" val="20905579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AKSHAYA PATRA : SCHOOL LUNCH</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The </a:t>
            </a:r>
            <a:r>
              <a:rPr lang="en-US" i="1" dirty="0" err="1" smtClean="0"/>
              <a:t>Akshaya</a:t>
            </a:r>
            <a:r>
              <a:rPr lang="en-US" i="1" dirty="0" smtClean="0"/>
              <a:t> </a:t>
            </a:r>
            <a:r>
              <a:rPr lang="en-US" i="1" dirty="0" err="1" smtClean="0"/>
              <a:t>Patra</a:t>
            </a:r>
            <a:r>
              <a:rPr lang="en-US" i="1" dirty="0" smtClean="0"/>
              <a:t> Foundation </a:t>
            </a:r>
            <a:r>
              <a:rPr lang="en-US" dirty="0" smtClean="0"/>
              <a:t>is an example of creativity and compassion coming together to create a means of providing school lunches to 1.8 million poor children in public schools all over India. </a:t>
            </a:r>
            <a:r>
              <a:rPr lang="en-US" i="1" dirty="0" err="1" smtClean="0"/>
              <a:t>Akshaya</a:t>
            </a:r>
            <a:r>
              <a:rPr lang="en-US" i="1" dirty="0" smtClean="0"/>
              <a:t> </a:t>
            </a:r>
            <a:r>
              <a:rPr lang="en-US" i="1" dirty="0" err="1" smtClean="0"/>
              <a:t>Patra</a:t>
            </a:r>
            <a:r>
              <a:rPr lang="en-US" i="1" dirty="0" smtClean="0"/>
              <a:t> </a:t>
            </a:r>
            <a:r>
              <a:rPr lang="en-US" dirty="0" smtClean="0"/>
              <a:t>is a vessel from which, according to Hindu legend, food appears without end. Inspired by the </a:t>
            </a:r>
            <a:r>
              <a:rPr lang="en-US" i="1" dirty="0" smtClean="0"/>
              <a:t>Hare Krishna </a:t>
            </a:r>
            <a:r>
              <a:rPr lang="en-US" dirty="0" smtClean="0"/>
              <a:t>movement’s commitment to providing food for the hungry and seeing an unmet need in the form of school lunches for poor students, the Foundation was formed to collect donations to pay for meals to be cooked in a large central kitchen and a food delivery logistics service to deliver lunch to schools. In addition, the Foundation under its  “Go Green” policy and has installed biogas plants which utilize organic and food waste as well as solar photovoltaic systems in its kitchens</a:t>
            </a:r>
            <a:endParaRPr lang="en-US" i="1" dirty="0"/>
          </a:p>
        </p:txBody>
      </p:sp>
    </p:spTree>
    <p:extLst>
      <p:ext uri="{BB962C8B-B14F-4D97-AF65-F5344CB8AC3E}">
        <p14:creationId xmlns:p14="http://schemas.microsoft.com/office/powerpoint/2010/main" val="6627327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CONCLUDING </a:t>
            </a:r>
            <a:r>
              <a:rPr lang="en-US" dirty="0" smtClean="0"/>
              <a:t>THOUGHTS</a:t>
            </a:r>
            <a:endParaRPr lang="en-US" dirty="0"/>
          </a:p>
        </p:txBody>
      </p:sp>
      <p:sp>
        <p:nvSpPr>
          <p:cNvPr id="3" name="Content Placeholder 2"/>
          <p:cNvSpPr>
            <a:spLocks noGrp="1"/>
          </p:cNvSpPr>
          <p:nvPr>
            <p:ph idx="1"/>
          </p:nvPr>
        </p:nvSpPr>
        <p:spPr/>
        <p:txBody>
          <a:bodyPr>
            <a:normAutofit fontScale="77500" lnSpcReduction="20000"/>
          </a:bodyPr>
          <a:lstStyle/>
          <a:p>
            <a:r>
              <a:rPr lang="en-IE" dirty="0"/>
              <a:t>Hindu perspectives on ecology, metaphysics, and the purpose of life offer a strong outline for creating a new green story, which emphasizes interconnectedness, unity in diversity, respect of different perspectives, non-harming, truthfulness, and growth.</a:t>
            </a:r>
            <a:endParaRPr lang="en-US" dirty="0"/>
          </a:p>
          <a:p>
            <a:pPr marL="0" indent="0">
              <a:buNone/>
            </a:pPr>
            <a:endParaRPr lang="en-US" dirty="0"/>
          </a:p>
          <a:p>
            <a:r>
              <a:rPr lang="en-IE" dirty="0"/>
              <a:t>How each of us individually tells our version of this story, how our communities tell this story, and how our businesses tell this story will vary. Each person, community, and nation will have different perspectives and points of emphasis, but the overall plot will be about creating societies with a more balanced relationship with the natural world and all the creatures inhabiting it. </a:t>
            </a:r>
            <a:endParaRPr lang="en-US" dirty="0"/>
          </a:p>
          <a:p>
            <a:endParaRPr lang="en-US" dirty="0"/>
          </a:p>
        </p:txBody>
      </p:sp>
    </p:spTree>
    <p:extLst>
      <p:ext uri="{BB962C8B-B14F-4D97-AF65-F5344CB8AC3E}">
        <p14:creationId xmlns:p14="http://schemas.microsoft.com/office/powerpoint/2010/main" val="3770659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000" dirty="0" smtClean="0"/>
              <a:t/>
            </a:r>
            <a:br>
              <a:rPr lang="en-US" sz="4000" dirty="0" smtClean="0"/>
            </a:br>
            <a:r>
              <a:rPr lang="en-US" sz="4900" b="1" dirty="0" smtClean="0"/>
              <a:t>KEY CONCEPTS </a:t>
            </a:r>
            <a:br>
              <a:rPr lang="en-US" sz="4900" b="1" dirty="0" smtClean="0"/>
            </a:br>
            <a:r>
              <a:rPr lang="en-US" sz="4000" dirty="0" smtClean="0"/>
              <a:t> 1.  </a:t>
            </a:r>
            <a:r>
              <a:rPr lang="en-IE" b="1" dirty="0" smtClean="0"/>
              <a:t>FUNDAMENTAL UNITY</a:t>
            </a:r>
            <a:r>
              <a:rPr lang="en-IE" dirty="0"/>
              <a:t> </a:t>
            </a:r>
            <a:r>
              <a:rPr lang="en-US" dirty="0" smtClean="0"/>
              <a:t/>
            </a:r>
            <a:br>
              <a:rPr lang="en-US" dirty="0" smtClean="0"/>
            </a:br>
            <a:endParaRPr lang="en-US" dirty="0"/>
          </a:p>
        </p:txBody>
      </p:sp>
      <p:sp>
        <p:nvSpPr>
          <p:cNvPr id="3" name="Content Placeholder 2"/>
          <p:cNvSpPr>
            <a:spLocks noGrp="1"/>
          </p:cNvSpPr>
          <p:nvPr>
            <p:ph idx="1"/>
          </p:nvPr>
        </p:nvSpPr>
        <p:spPr>
          <a:xfrm>
            <a:off x="520700" y="1765300"/>
            <a:ext cx="8229600" cy="4271963"/>
          </a:xfrm>
        </p:spPr>
        <p:txBody>
          <a:bodyPr>
            <a:normAutofit fontScale="85000" lnSpcReduction="20000"/>
          </a:bodyPr>
          <a:lstStyle/>
          <a:p>
            <a:pPr marL="0" indent="0">
              <a:buNone/>
            </a:pPr>
            <a:r>
              <a:rPr lang="en-IE" i="1" dirty="0" smtClean="0"/>
              <a:t> “</a:t>
            </a:r>
            <a:r>
              <a:rPr lang="en-IE" i="1" dirty="0"/>
              <a:t>Ether, air, fire, water, earth, planets, all creatures, directions, trees and plants, rivers and seas, they are all organs of God’s body”</a:t>
            </a:r>
            <a:endParaRPr lang="en-US" i="1" dirty="0"/>
          </a:p>
          <a:p>
            <a:pPr marL="0" indent="0">
              <a:buNone/>
            </a:pPr>
            <a:r>
              <a:rPr lang="en-IE" dirty="0" smtClean="0"/>
              <a:t>         — </a:t>
            </a:r>
            <a:r>
              <a:rPr lang="en-IE" dirty="0"/>
              <a:t>Srimad Bhagavata Mahapurana (2.2.41) </a:t>
            </a:r>
            <a:endParaRPr lang="en-US" dirty="0"/>
          </a:p>
          <a:p>
            <a:pPr marL="0" indent="0">
              <a:buNone/>
            </a:pPr>
            <a:r>
              <a:rPr lang="en-IE" dirty="0" smtClean="0"/>
              <a:t>The </a:t>
            </a:r>
            <a:r>
              <a:rPr lang="en-IE" dirty="0"/>
              <a:t>Hindu view is one of fundamental unity. In the broadest sense of a view of nature, it is the relationship between human life and non-human life. The whole universe and everything in it is not just a creation of God, but it is an emanation of this Divinity. In Hinduism, the world around us is certainly different in appearance, but not in essence, as all is considered Divine, both metaphorically and literally. </a:t>
            </a:r>
            <a:endParaRPr lang="en-US" dirty="0"/>
          </a:p>
          <a:p>
            <a:pPr marL="0" indent="0" algn="ctr">
              <a:buNone/>
            </a:pPr>
            <a:endParaRPr lang="en-US" dirty="0" smtClean="0"/>
          </a:p>
        </p:txBody>
      </p:sp>
    </p:spTree>
    <p:extLst>
      <p:ext uri="{BB962C8B-B14F-4D97-AF65-F5344CB8AC3E}">
        <p14:creationId xmlns:p14="http://schemas.microsoft.com/office/powerpoint/2010/main" val="130208592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IE" b="1" dirty="0" smtClean="0"/>
              <a:t/>
            </a:r>
            <a:br>
              <a:rPr lang="en-IE" b="1" dirty="0" smtClean="0"/>
            </a:br>
            <a:r>
              <a:rPr lang="en-IE" b="1" dirty="0" smtClean="0"/>
              <a:t/>
            </a:r>
            <a:br>
              <a:rPr lang="en-IE" b="1" dirty="0" smtClean="0"/>
            </a:br>
            <a:r>
              <a:rPr lang="en-IE" b="1" dirty="0"/>
              <a:t/>
            </a:r>
            <a:br>
              <a:rPr lang="en-IE" b="1" dirty="0"/>
            </a:br>
            <a:r>
              <a:rPr lang="en-IE" b="1" dirty="0" smtClean="0"/>
              <a:t>Humans </a:t>
            </a:r>
            <a:r>
              <a:rPr lang="en-IE" b="1" dirty="0"/>
              <a:t>are part of nature</a:t>
            </a:r>
            <a:r>
              <a:rPr lang="en-US" dirty="0"/>
              <a:t/>
            </a:r>
            <a:br>
              <a:rPr lang="en-US" dirty="0"/>
            </a:br>
            <a:r>
              <a:rPr lang="en-US" dirty="0"/>
              <a:t/>
            </a:r>
            <a:br>
              <a:rPr lang="en-US" dirty="0"/>
            </a:br>
            <a:r>
              <a:rPr lang="en-IE" dirty="0"/>
              <a:t> </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IE" dirty="0"/>
              <a:t>From an ecological perspective, there is no hard separation between human and non-human animals. Plants, rivers, mountains, the oceans, forces of nature, are all also seen as parts of God — and are often personified as individual deities. The world was not created by God for all living things to use as if they are above other beings. Rather, all beings have a role to play in maintaining a dynamic cosmic order. All beings are part of a highly-evolved purposeful ecosystem.</a:t>
            </a:r>
            <a:endParaRPr lang="en-US" dirty="0"/>
          </a:p>
          <a:p>
            <a:endParaRPr lang="en-US" dirty="0"/>
          </a:p>
        </p:txBody>
      </p:sp>
    </p:spTree>
    <p:extLst>
      <p:ext uri="{BB962C8B-B14F-4D97-AF65-F5344CB8AC3E}">
        <p14:creationId xmlns:p14="http://schemas.microsoft.com/office/powerpoint/2010/main" val="4047913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7500"/>
            <a:ext cx="8229600" cy="1397000"/>
          </a:xfrm>
        </p:spPr>
        <p:txBody>
          <a:bodyPr>
            <a:normAutofit fontScale="90000"/>
          </a:bodyPr>
          <a:lstStyle/>
          <a:p>
            <a:pPr lvl="0"/>
            <a:r>
              <a:rPr lang="en-IE" b="1" dirty="0" smtClean="0"/>
              <a:t>Reciprocal Relationship</a:t>
            </a:r>
            <a:r>
              <a:rPr lang="en-IE" b="1" dirty="0"/>
              <a:t> </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IE" dirty="0"/>
              <a:t>A reciprocal relationship exists between humans and the rest of existence, just as a reciprocal relationship of service exists at all other levels of human relationships.  . All beings are part of a highly-evolved purposeful </a:t>
            </a:r>
            <a:r>
              <a:rPr lang="en-IE" dirty="0" smtClean="0"/>
              <a:t>ecosystem.This forms </a:t>
            </a:r>
            <a:r>
              <a:rPr lang="en-IE" dirty="0"/>
              <a:t>the basis for a practical Hindu philosophy of environmental care, nature caring for humans and humans caring for nature</a:t>
            </a:r>
            <a:r>
              <a:rPr lang="en-IE" dirty="0" smtClean="0"/>
              <a:t>. </a:t>
            </a:r>
            <a:endParaRPr lang="en-US" dirty="0"/>
          </a:p>
          <a:p>
            <a:endParaRPr lang="en-US" dirty="0"/>
          </a:p>
        </p:txBody>
      </p:sp>
    </p:spTree>
    <p:extLst>
      <p:ext uri="{BB962C8B-B14F-4D97-AF65-F5344CB8AC3E}">
        <p14:creationId xmlns:p14="http://schemas.microsoft.com/office/powerpoint/2010/main" val="1183075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KEY CONCEPTS </a:t>
            </a:r>
            <a:br>
              <a:rPr lang="en-US" b="1" dirty="0" smtClean="0"/>
            </a:br>
            <a:r>
              <a:rPr lang="en-US" sz="4000" b="1" dirty="0" smtClean="0"/>
              <a:t>2. DHARMA </a:t>
            </a:r>
            <a:r>
              <a:rPr lang="en-US" sz="4000" b="1" dirty="0"/>
              <a:t>- HINDU MORAL CODE</a:t>
            </a:r>
          </a:p>
        </p:txBody>
      </p:sp>
      <p:sp>
        <p:nvSpPr>
          <p:cNvPr id="3" name="Content Placeholder 2"/>
          <p:cNvSpPr>
            <a:spLocks noGrp="1"/>
          </p:cNvSpPr>
          <p:nvPr>
            <p:ph idx="1"/>
          </p:nvPr>
        </p:nvSpPr>
        <p:spPr/>
        <p:txBody>
          <a:bodyPr>
            <a:normAutofit fontScale="92500" lnSpcReduction="20000"/>
          </a:bodyPr>
          <a:lstStyle/>
          <a:p>
            <a:pPr marL="0" indent="0">
              <a:buNone/>
            </a:pPr>
            <a:r>
              <a:rPr lang="en-IE" dirty="0"/>
              <a:t>“</a:t>
            </a:r>
            <a:r>
              <a:rPr lang="en-IE" i="1" dirty="0"/>
              <a:t>Work done with intent to cause happiness to others qualifies to be called worship</a:t>
            </a:r>
            <a:r>
              <a:rPr lang="en-IE" dirty="0" smtClean="0"/>
              <a:t>”- </a:t>
            </a:r>
            <a:r>
              <a:rPr lang="en-IE" dirty="0"/>
              <a:t>Ved Vyasa</a:t>
            </a:r>
            <a:endParaRPr lang="en-US" dirty="0"/>
          </a:p>
          <a:p>
            <a:pPr marL="0" indent="0">
              <a:buNone/>
            </a:pPr>
            <a:endParaRPr lang="en-US" dirty="0"/>
          </a:p>
          <a:p>
            <a:pPr marL="0" indent="0">
              <a:buNone/>
            </a:pPr>
            <a:r>
              <a:rPr lang="en-IE" dirty="0"/>
              <a:t>Dharma is the Hindu code of behavior that guides ethical living and environmental sustainability. The root of the word is “dhri,” which means “to sustain” in Sanskrit</a:t>
            </a:r>
            <a:r>
              <a:rPr lang="en-IE" dirty="0" smtClean="0"/>
              <a:t>.</a:t>
            </a:r>
            <a:r>
              <a:rPr lang="en-IE" dirty="0"/>
              <a:t> Dharma has been translated as divine law, righteousness, ethics, duty, responsibility, virtue, justice, goodness, and truth. </a:t>
            </a:r>
            <a:r>
              <a:rPr lang="en-IE" dirty="0" smtClean="0"/>
              <a:t> </a:t>
            </a:r>
            <a:r>
              <a:rPr lang="en-IE" dirty="0"/>
              <a:t>Dharma sustains all species and helps maintain harmonious relations in ecosystems.</a:t>
            </a:r>
            <a:endParaRPr lang="en-US" dirty="0"/>
          </a:p>
          <a:p>
            <a:endParaRPr lang="en-US" dirty="0"/>
          </a:p>
        </p:txBody>
      </p:sp>
    </p:spTree>
    <p:extLst>
      <p:ext uri="{BB962C8B-B14F-4D97-AF65-F5344CB8AC3E}">
        <p14:creationId xmlns:p14="http://schemas.microsoft.com/office/powerpoint/2010/main" val="1639777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IE" b="1" dirty="0" smtClean="0"/>
              <a:t>Definition </a:t>
            </a:r>
            <a:r>
              <a:rPr lang="en-IE" b="1" dirty="0"/>
              <a:t>of Dharma</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buNone/>
            </a:pPr>
            <a:r>
              <a:rPr lang="en-IE" dirty="0" smtClean="0"/>
              <a:t>Dharma </a:t>
            </a:r>
            <a:r>
              <a:rPr lang="en-IE" dirty="0"/>
              <a:t>has been translated as divine law, righteousness, ethics, duty, responsibility, virtue, justice, goodness, and truth. Dharma has been explained as “that which ensures the welfare of living beings.” It is, therefore, dharma to care for the poor and the weak, protect animals and plants, and conserve and nurture the environment.</a:t>
            </a:r>
            <a:endParaRPr lang="en-US" dirty="0"/>
          </a:p>
          <a:p>
            <a:endParaRPr lang="en-US" dirty="0"/>
          </a:p>
        </p:txBody>
      </p:sp>
    </p:spTree>
    <p:extLst>
      <p:ext uri="{BB962C8B-B14F-4D97-AF65-F5344CB8AC3E}">
        <p14:creationId xmlns:p14="http://schemas.microsoft.com/office/powerpoint/2010/main" val="1992035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IE" b="1" dirty="0"/>
              <a:t>Dharma’s natural </a:t>
            </a:r>
            <a:r>
              <a:rPr lang="en-IE" b="1" dirty="0" smtClean="0"/>
              <a:t>order</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IE" sz="4400" dirty="0"/>
              <a:t>“</a:t>
            </a:r>
            <a:r>
              <a:rPr lang="en-IE" sz="4400" i="1" dirty="0"/>
              <a:t>Dharma exists for the welfare of all beings. Hence, that by which the welfare of all living beings is sustained, that for sure is dharma</a:t>
            </a:r>
            <a:r>
              <a:rPr lang="en-IE" sz="4400" dirty="0"/>
              <a:t>.”</a:t>
            </a:r>
            <a:endParaRPr lang="en-US" sz="4400" dirty="0"/>
          </a:p>
          <a:p>
            <a:pPr marL="0" indent="0">
              <a:buNone/>
            </a:pPr>
            <a:r>
              <a:rPr lang="en-IE" sz="4400" dirty="0" smtClean="0"/>
              <a:t>                                    — </a:t>
            </a:r>
            <a:r>
              <a:rPr lang="en-IE" sz="4400" dirty="0"/>
              <a:t>Mahabharata (Shanti Parva, 109.10)</a:t>
            </a:r>
            <a:endParaRPr lang="en-US" sz="4400" dirty="0"/>
          </a:p>
          <a:p>
            <a:pPr marL="0" indent="0">
              <a:buNone/>
            </a:pPr>
            <a:r>
              <a:rPr lang="en-IE" sz="4400" dirty="0"/>
              <a:t> </a:t>
            </a:r>
            <a:endParaRPr lang="en-US" sz="4400" dirty="0"/>
          </a:p>
          <a:p>
            <a:pPr marL="0" indent="0">
              <a:buNone/>
            </a:pPr>
            <a:r>
              <a:rPr lang="en-IE" sz="5100" dirty="0"/>
              <a:t>In Hinduism, all beings have a part to play in the natural order which operates as the context for all of life. To not detract from this natural order, each must become mindful of their role in it so that each person makes their best contribution to maintaining this bigger order. Discovering and acting out our role benefits ourselves and others by keeping the gears turning properly. </a:t>
            </a:r>
            <a:endParaRPr lang="en-US" sz="5100" dirty="0"/>
          </a:p>
          <a:p>
            <a:endParaRPr lang="en-US" sz="5100" dirty="0">
              <a:latin typeface="+mj-lt"/>
              <a:ea typeface="+mj-ea"/>
              <a:cs typeface="+mj-cs"/>
            </a:endParaRPr>
          </a:p>
        </p:txBody>
      </p:sp>
    </p:spTree>
    <p:extLst>
      <p:ext uri="{BB962C8B-B14F-4D97-AF65-F5344CB8AC3E}">
        <p14:creationId xmlns:p14="http://schemas.microsoft.com/office/powerpoint/2010/main" val="29556637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7BF2431F8EC5547AEC4B02163FABD37" ma:contentTypeVersion="12" ma:contentTypeDescription="Create a new document." ma:contentTypeScope="" ma:versionID="22b84c14a8366d621e5696da941ebfba">
  <xsd:schema xmlns:xsd="http://www.w3.org/2001/XMLSchema" xmlns:xs="http://www.w3.org/2001/XMLSchema" xmlns:p="http://schemas.microsoft.com/office/2006/metadata/properties" xmlns:ns2="f257e8e8-bb26-425e-abee-f2cb944327c6" xmlns:ns3="dfe28181-6a8a-40aa-a7ee-8b3c4143b029" targetNamespace="http://schemas.microsoft.com/office/2006/metadata/properties" ma:root="true" ma:fieldsID="aea26e8c07f831c9a0a26bfc905cbb6b" ns2:_="" ns3:_="">
    <xsd:import namespace="f257e8e8-bb26-425e-abee-f2cb944327c6"/>
    <xsd:import namespace="dfe28181-6a8a-40aa-a7ee-8b3c4143b02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57e8e8-bb26-425e-abee-f2cb944327c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fe28181-6a8a-40aa-a7ee-8b3c4143b029"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9FE55FD-06F2-492B-ABB4-A3248C4D43B2}"/>
</file>

<file path=customXml/itemProps2.xml><?xml version="1.0" encoding="utf-8"?>
<ds:datastoreItem xmlns:ds="http://schemas.openxmlformats.org/officeDocument/2006/customXml" ds:itemID="{2D5D4299-5E19-4E44-9EED-EE92600B6CC5}"/>
</file>

<file path=customXml/itemProps3.xml><?xml version="1.0" encoding="utf-8"?>
<ds:datastoreItem xmlns:ds="http://schemas.openxmlformats.org/officeDocument/2006/customXml" ds:itemID="{A9A0960B-8398-423B-8F8F-FFA557DDC792}"/>
</file>

<file path=docProps/app.xml><?xml version="1.0" encoding="utf-8"?>
<Properties xmlns="http://schemas.openxmlformats.org/officeDocument/2006/extended-properties" xmlns:vt="http://schemas.openxmlformats.org/officeDocument/2006/docPropsVTypes">
  <TotalTime>7496</TotalTime>
  <Words>3255</Words>
  <Application>Microsoft Macintosh PowerPoint</Application>
  <PresentationFormat>On-screen Show (4:3)</PresentationFormat>
  <Paragraphs>160</Paragraphs>
  <Slides>36</Slides>
  <Notes>11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GREEN ENTREPRENEURSHIP - A HINDU PERSPECTIVE </vt:lpstr>
      <vt:lpstr> </vt:lpstr>
      <vt:lpstr>HINDUISM</vt:lpstr>
      <vt:lpstr> KEY CONCEPTS   1.  FUNDAMENTAL UNITY  </vt:lpstr>
      <vt:lpstr>   Humans are part of nature    </vt:lpstr>
      <vt:lpstr>Reciprocal Relationship  </vt:lpstr>
      <vt:lpstr>KEY CONCEPTS  2. DHARMA - HINDU MORAL CODE</vt:lpstr>
      <vt:lpstr>Definition of Dharma </vt:lpstr>
      <vt:lpstr>Dharma’s natural order</vt:lpstr>
      <vt:lpstr>KEY CONCEPTS  3. AHIMSA:THE PRINCIPLE OF NON-HARMING</vt:lpstr>
      <vt:lpstr> KEY CONCEPTS  4 : KARMA </vt:lpstr>
      <vt:lpstr>KARMA: YOU REAP WHAT YOU SOW</vt:lpstr>
      <vt:lpstr>OTHER KEY ETHICAL PRINCIPLES</vt:lpstr>
      <vt:lpstr>SATYA ( Truth)</vt:lpstr>
      <vt:lpstr>ASTEYA (non-stealing)</vt:lpstr>
      <vt:lpstr>KSHAMA (patience) </vt:lpstr>
      <vt:lpstr>APARIGRHA (non-coveting)</vt:lpstr>
      <vt:lpstr> SAUCHA (cleanliness) </vt:lpstr>
      <vt:lpstr>Forging a dharmic economy </vt:lpstr>
      <vt:lpstr>KEY INSIGHTS FROM HINDUISM RELATING TO GREEN ENTREPRENEURSHIP</vt:lpstr>
      <vt:lpstr>DHARMIC ENTERPRISE</vt:lpstr>
      <vt:lpstr>Ethical profit</vt:lpstr>
      <vt:lpstr>Principles of “truthfulness” and “no harm” in business </vt:lpstr>
      <vt:lpstr>Green businesses and resource consumption </vt:lpstr>
      <vt:lpstr>EXAMPLES OF THE TRADITION IN PRACTICE</vt:lpstr>
      <vt:lpstr>Integral Ecology : The Bishnois</vt:lpstr>
      <vt:lpstr>AUROVILLE – UNIVERSAL TOWNSHIP</vt:lpstr>
      <vt:lpstr>GREEN ENTREPRENEURSHIP EXAMPLE: ECO ECLECTIC TECH</vt:lpstr>
      <vt:lpstr>Green Entrepreneurship Example Dabbawallahs </vt:lpstr>
      <vt:lpstr>Saving the Whale Shark</vt:lpstr>
      <vt:lpstr>Green business:  Ayurveda </vt:lpstr>
      <vt:lpstr>Green Entrepreneurship Example:  Pilgrim Support for Afforestation   </vt:lpstr>
      <vt:lpstr>Green Entrepreneurship Example: Ramakrishna Mission Schools </vt:lpstr>
      <vt:lpstr>Living Example:  The Tata Group </vt:lpstr>
      <vt:lpstr>AKSHAYA PATRA : SCHOOL LUNCH</vt:lpstr>
      <vt:lpstr>CONCLUDING THOUGHTS</vt:lpstr>
    </vt:vector>
  </TitlesOfParts>
  <Company>GPN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HINDU/VEDIC PERSPECTIVE</dc:title>
  <dc:creator>Jayshree Balachander</dc:creator>
  <cp:lastModifiedBy>Jayshree Balachander</cp:lastModifiedBy>
  <cp:revision>86</cp:revision>
  <dcterms:created xsi:type="dcterms:W3CDTF">2020-08-27T05:45:02Z</dcterms:created>
  <dcterms:modified xsi:type="dcterms:W3CDTF">2020-10-28T11:23:41Z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0x010100D7BF2431F8EC5547AEC4B02163FABD37</vt:lpwstr>
  </property>
</Properties>
</file>